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Lst>
  <p:notesMasterIdLst>
    <p:notesMasterId r:id="rId51"/>
  </p:notesMasterIdLst>
  <p:sldIdLst>
    <p:sldId id="265" r:id="rId5"/>
    <p:sldId id="286" r:id="rId6"/>
    <p:sldId id="289" r:id="rId7"/>
    <p:sldId id="288" r:id="rId8"/>
    <p:sldId id="291" r:id="rId9"/>
    <p:sldId id="259" r:id="rId10"/>
    <p:sldId id="287" r:id="rId11"/>
    <p:sldId id="328" r:id="rId12"/>
    <p:sldId id="290" r:id="rId13"/>
    <p:sldId id="292" r:id="rId14"/>
    <p:sldId id="294" r:id="rId15"/>
    <p:sldId id="293" r:id="rId16"/>
    <p:sldId id="298" r:id="rId17"/>
    <p:sldId id="299" r:id="rId18"/>
    <p:sldId id="318" r:id="rId19"/>
    <p:sldId id="296" r:id="rId20"/>
    <p:sldId id="295" r:id="rId21"/>
    <p:sldId id="301" r:id="rId22"/>
    <p:sldId id="316" r:id="rId23"/>
    <p:sldId id="303" r:id="rId24"/>
    <p:sldId id="304" r:id="rId25"/>
    <p:sldId id="327" r:id="rId26"/>
    <p:sldId id="326" r:id="rId27"/>
    <p:sldId id="300" r:id="rId28"/>
    <p:sldId id="325" r:id="rId29"/>
    <p:sldId id="312" r:id="rId30"/>
    <p:sldId id="302" r:id="rId31"/>
    <p:sldId id="308" r:id="rId32"/>
    <p:sldId id="305" r:id="rId33"/>
    <p:sldId id="306" r:id="rId34"/>
    <p:sldId id="263" r:id="rId35"/>
    <p:sldId id="307" r:id="rId36"/>
    <p:sldId id="309" r:id="rId37"/>
    <p:sldId id="310" r:id="rId38"/>
    <p:sldId id="311" r:id="rId39"/>
    <p:sldId id="320" r:id="rId40"/>
    <p:sldId id="319" r:id="rId41"/>
    <p:sldId id="322" r:id="rId42"/>
    <p:sldId id="321" r:id="rId43"/>
    <p:sldId id="323" r:id="rId44"/>
    <p:sldId id="324" r:id="rId45"/>
    <p:sldId id="313" r:id="rId46"/>
    <p:sldId id="314" r:id="rId47"/>
    <p:sldId id="315" r:id="rId48"/>
    <p:sldId id="317" r:id="rId49"/>
    <p:sldId id="283" r:id="rId50"/>
  </p:sldIdLst>
  <p:sldSz cx="9144000" cy="5143500" type="screen16x9"/>
  <p:notesSz cx="6858000" cy="9144000"/>
  <p:embeddedFontLst>
    <p:embeddedFont>
      <p:font typeface="Bebas Neue" panose="020B0606020202050201" pitchFamily="34" charset="77"/>
      <p:regular r:id="rId52"/>
    </p:embeddedFont>
    <p:embeddedFont>
      <p:font typeface="Calibri" panose="020F0502020204030204" pitchFamily="34" charset="0"/>
      <p:regular r:id="rId53"/>
      <p:bold r:id="rId54"/>
      <p:italic r:id="rId55"/>
      <p:boldItalic r:id="rId56"/>
    </p:embeddedFont>
    <p:embeddedFont>
      <p:font typeface="Economica" panose="02000506040000020004" pitchFamily="2" charset="77"/>
      <p:regular r:id="rId57"/>
      <p:bold r:id="rId58"/>
      <p:italic r:id="rId59"/>
      <p:boldItalic r:id="rId60"/>
    </p:embeddedFont>
    <p:embeddedFont>
      <p:font typeface="Roboto Condensed" panose="02000000000000000000" pitchFamily="2" charset="0"/>
      <p:regular r:id="rId61"/>
      <p:bold r:id="rId62"/>
      <p:italic r:id="rId63"/>
      <p:boldItalic r:id="rId64"/>
    </p:embeddedFont>
    <p:embeddedFont>
      <p:font typeface="Segoe UI" panose="020B0502040204020203" pitchFamily="34" charset="0"/>
      <p:regular r:id="rId65"/>
      <p:bold r:id="rId66"/>
      <p:italic r:id="rId67"/>
      <p:boldItalic r:id="rId68"/>
    </p:embeddedFont>
    <p:embeddedFont>
      <p:font typeface="Times" pitchFamily="2" charset="0"/>
      <p:regular r:id="rId69"/>
      <p:bold r:id="rId70"/>
      <p:italic r:id="rId71"/>
      <p:boldItalic r:id="rId72"/>
    </p:embeddedFont>
    <p:embeddedFont>
      <p:font typeface="Wingdings 2" pitchFamily="2" charset="2"/>
      <p:regular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ADC"/>
    <a:srgbClr val="786F44"/>
    <a:srgbClr val="54B638"/>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43401" autoAdjust="0"/>
  </p:normalViewPr>
  <p:slideViewPr>
    <p:cSldViewPr snapToGrid="0">
      <p:cViewPr varScale="1">
        <p:scale>
          <a:sx n="62" d="100"/>
          <a:sy n="62" d="100"/>
        </p:scale>
        <p:origin x="3568" y="184"/>
      </p:cViewPr>
      <p:guideLst>
        <p:guide orient="horz" pos="1620"/>
        <p:guide pos="2880"/>
      </p:guideLst>
    </p:cSldViewPr>
  </p:slideViewPr>
  <p:notesTextViewPr>
    <p:cViewPr>
      <p:scale>
        <a:sx n="1" d="1"/>
        <a:sy n="1" d="1"/>
      </p:scale>
      <p:origin x="0" y="0"/>
    </p:cViewPr>
  </p:notesTextViewPr>
  <p:sorterViewPr>
    <p:cViewPr>
      <p:scale>
        <a:sx n="150" d="100"/>
        <a:sy n="150" d="100"/>
      </p:scale>
      <p:origin x="0" y="-153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72"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4.fntdata"/><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20.fntdata"/><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arkle" userId="c0022d81-1efb-4d4a-8f61-131688c2c365" providerId="ADAL" clId="{415F8B3D-BB20-5C4D-8892-359DB49F4654}"/>
    <pc:docChg chg="modSld">
      <pc:chgData name="Robert Markle" userId="c0022d81-1efb-4d4a-8f61-131688c2c365" providerId="ADAL" clId="{415F8B3D-BB20-5C4D-8892-359DB49F4654}" dt="2021-10-04T03:09:13.547" v="12" actId="20577"/>
      <pc:docMkLst>
        <pc:docMk/>
      </pc:docMkLst>
      <pc:sldChg chg="modNotesTx">
        <pc:chgData name="Robert Markle" userId="c0022d81-1efb-4d4a-8f61-131688c2c365" providerId="ADAL" clId="{415F8B3D-BB20-5C4D-8892-359DB49F4654}" dt="2021-10-04T03:09:13.547" v="12" actId="20577"/>
        <pc:sldMkLst>
          <pc:docMk/>
          <pc:sldMk cId="3083778747"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radschools.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graduate-schools.petersons.co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653209c3f_0_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t>Take a moment</a:t>
            </a:r>
            <a:r>
              <a:rPr lang="en-US" sz="1300" baseline="0" dirty="0"/>
              <a:t> to grab something to write with.</a:t>
            </a:r>
          </a:p>
          <a:p>
            <a:pPr marL="0" lvl="0" indent="0" algn="l" rtl="0">
              <a:spcBef>
                <a:spcPts val="0"/>
              </a:spcBef>
              <a:spcAft>
                <a:spcPts val="0"/>
              </a:spcAft>
              <a:buNone/>
            </a:pPr>
            <a:r>
              <a:rPr lang="en-US" sz="1300" baseline="0" dirty="0"/>
              <a:t>We’ll cover a lot of information</a:t>
            </a:r>
          </a:p>
          <a:p>
            <a:pPr marL="0" lvl="0" indent="0" algn="l" rtl="0">
              <a:spcBef>
                <a:spcPts val="0"/>
              </a:spcBef>
              <a:spcAft>
                <a:spcPts val="0"/>
              </a:spcAft>
              <a:buNone/>
            </a:pPr>
            <a:r>
              <a:rPr lang="en-US" sz="1300" baseline="0" dirty="0"/>
              <a:t>Provide tools for you to apply for graduate school, obtain funding, and be prepared overall</a:t>
            </a:r>
            <a:endParaRPr sz="1300" dirty="0"/>
          </a:p>
        </p:txBody>
      </p:sp>
      <p:sp>
        <p:nvSpPr>
          <p:cNvPr id="302" name="Google Shape;302;gd653209c3f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obvious</a:t>
            </a:r>
            <a:r>
              <a:rPr lang="en-US" baseline="0" dirty="0"/>
              <a:t> components that admissions committees look at (comprise mainly of faculty)</a:t>
            </a:r>
          </a:p>
          <a:p>
            <a:pPr marL="0" lvl="0" indent="0" algn="l" rtl="0">
              <a:spcBef>
                <a:spcPts val="0"/>
              </a:spcBef>
              <a:spcAft>
                <a:spcPts val="0"/>
              </a:spcAft>
              <a:buNone/>
            </a:pPr>
            <a:r>
              <a:rPr lang="en-US" baseline="0" dirty="0"/>
              <a:t>Stand out opportunities with personal statement, letter of rec, interviews</a:t>
            </a:r>
          </a:p>
          <a:p>
            <a:pPr marL="0" lvl="0" indent="0" algn="l" rtl="0">
              <a:spcBef>
                <a:spcPts val="0"/>
              </a:spcBef>
              <a:spcAft>
                <a:spcPts val="0"/>
              </a:spcAft>
              <a:buNone/>
            </a:pPr>
            <a:r>
              <a:rPr lang="en-US" dirty="0"/>
              <a:t>Research</a:t>
            </a:r>
            <a:r>
              <a:rPr lang="en-US" baseline="0" dirty="0"/>
              <a:t> experiences, publications, and presentation are a great plus</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6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You are more than a name…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3.0 GPA acceptable, even lower, total package is what’s considered</a:t>
            </a:r>
            <a:r>
              <a:rPr lang="en-US" baseline="0" dirty="0"/>
              <a:t>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Note:  </a:t>
            </a:r>
            <a:r>
              <a:rPr lang="en-US" b="0" dirty="0"/>
              <a:t>Remember</a:t>
            </a:r>
            <a:r>
              <a:rPr lang="en-US" b="0" baseline="0" dirty="0"/>
              <a:t> the </a:t>
            </a:r>
            <a:r>
              <a:rPr lang="en-US" dirty="0"/>
              <a:t>difference in the process of applying to undergrad vs. grad.   </a:t>
            </a:r>
            <a:r>
              <a:rPr lang="en-US" b="1" dirty="0"/>
              <a:t>Apply no matter what.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Some programs are flexible.  Faculty may want to work with specific students, recommender can trump GPA,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87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programs</a:t>
            </a:r>
            <a:r>
              <a:rPr lang="en-US" baseline="0" dirty="0"/>
              <a:t> don’t require it, but some still do, so be prepared</a:t>
            </a:r>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5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653209c3f_0_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endParaRPr lang="en-US" sz="1100" b="1" dirty="0">
              <a:latin typeface="Calibri" panose="020F0502020204030204" pitchFamily="34" charset="0"/>
            </a:endParaRPr>
          </a:p>
          <a:p>
            <a:pPr marL="0" lvl="0" indent="0" algn="l" rtl="0">
              <a:spcBef>
                <a:spcPts val="0"/>
              </a:spcBef>
              <a:spcAft>
                <a:spcPts val="0"/>
              </a:spcAft>
              <a:buNone/>
            </a:pPr>
            <a:r>
              <a:rPr lang="en-US" dirty="0"/>
              <a:t>Now</a:t>
            </a:r>
            <a:r>
              <a:rPr lang="en-US" baseline="0" dirty="0"/>
              <a:t> let’s look at the core components of your graduate school portfolio</a:t>
            </a:r>
            <a:endParaRPr dirty="0"/>
          </a:p>
        </p:txBody>
      </p:sp>
      <p:sp>
        <p:nvSpPr>
          <p:cNvPr id="302" name="Google Shape;302;gd653209c3f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96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22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choosing a grad school,</a:t>
            </a:r>
            <a:r>
              <a:rPr lang="en-US" baseline="0" dirty="0"/>
              <a:t> you mush do your research. </a:t>
            </a:r>
          </a:p>
          <a:p>
            <a:pPr marL="0" lvl="0" indent="0" algn="l" rtl="0">
              <a:spcBef>
                <a:spcPts val="0"/>
              </a:spcBef>
              <a:spcAft>
                <a:spcPts val="0"/>
              </a:spcAft>
              <a:buNone/>
            </a:pPr>
            <a:r>
              <a:rPr lang="en-US" sz="1100" b="1" i="0" u="none" strike="noStrike" dirty="0">
                <a:solidFill>
                  <a:srgbClr val="303030"/>
                </a:solidFill>
                <a:effectLst/>
                <a:latin typeface="Calibri" panose="020F0502020204030204" pitchFamily="34" charset="0"/>
                <a:cs typeface="Calibri" panose="020F0502020204030204" pitchFamily="34" charset="0"/>
              </a:rPr>
              <a:t>Talk to:</a:t>
            </a:r>
            <a:r>
              <a:rPr lang="en-US" sz="1100" b="0" i="0" u="none" strike="noStrike" dirty="0">
                <a:solidFill>
                  <a:srgbClr val="303030"/>
                </a:solidFill>
                <a:effectLst/>
                <a:latin typeface="Calibri" panose="020F0502020204030204" pitchFamily="34" charset="0"/>
                <a:cs typeface="Calibri" panose="020F0502020204030204" pitchFamily="34" charset="0"/>
              </a:rPr>
              <a:t> </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P</a:t>
            </a:r>
            <a:r>
              <a:rPr lang="en-US" sz="1100" b="0" i="0" u="none" strike="noStrike" dirty="0">
                <a:solidFill>
                  <a:srgbClr val="303030"/>
                </a:solidFill>
                <a:effectLst/>
                <a:latin typeface="Calibri" panose="020F0502020204030204" pitchFamily="34" charset="0"/>
                <a:cs typeface="Calibri" panose="020F0502020204030204" pitchFamily="34" charset="0"/>
              </a:rPr>
              <a:t>rofessors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P</a:t>
            </a:r>
            <a:r>
              <a:rPr lang="en-US" sz="1100" b="0" i="0" u="none" strike="noStrike" dirty="0">
                <a:solidFill>
                  <a:srgbClr val="303030"/>
                </a:solidFill>
                <a:effectLst/>
                <a:latin typeface="Calibri" panose="020F0502020204030204" pitchFamily="34" charset="0"/>
                <a:cs typeface="Calibri" panose="020F0502020204030204" pitchFamily="34" charset="0"/>
              </a:rPr>
              <a:t>rofessionals in your field of interest</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b="0" i="0" u="none" strike="noStrike" dirty="0">
                <a:solidFill>
                  <a:srgbClr val="303030"/>
                </a:solidFill>
                <a:effectLst/>
                <a:latin typeface="Calibri" panose="020F0502020204030204" pitchFamily="34" charset="0"/>
                <a:cs typeface="Calibri" panose="020F0502020204030204" pitchFamily="34" charset="0"/>
              </a:rPr>
              <a:t>Current graduate students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A</a:t>
            </a:r>
            <a:r>
              <a:rPr lang="en-US" sz="1100" b="0" i="0" u="none" strike="noStrike" dirty="0">
                <a:solidFill>
                  <a:srgbClr val="303030"/>
                </a:solidFill>
                <a:effectLst/>
                <a:latin typeface="Calibri" panose="020F0502020204030204" pitchFamily="34" charset="0"/>
                <a:cs typeface="Calibri" panose="020F0502020204030204" pitchFamily="34" charset="0"/>
              </a:rPr>
              <a:t>dvisors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M</a:t>
            </a:r>
            <a:r>
              <a:rPr lang="en-US" sz="1100" b="0" i="0" u="none" strike="noStrike" dirty="0">
                <a:solidFill>
                  <a:srgbClr val="303030"/>
                </a:solidFill>
                <a:effectLst/>
                <a:latin typeface="Calibri" panose="020F0502020204030204" pitchFamily="34" charset="0"/>
                <a:cs typeface="Calibri" panose="020F0502020204030204" pitchFamily="34" charset="0"/>
              </a:rPr>
              <a:t>entors</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Visiting speakers</a:t>
            </a:r>
          </a:p>
          <a:p>
            <a:pPr marL="0" indent="0" algn="l" rtl="0" fontAlgn="base">
              <a:spcAft>
                <a:spcPts val="600"/>
              </a:spcAft>
              <a:buFont typeface="Arial" panose="020B0604020202020204" pitchFamily="34" charset="0"/>
              <a:buNone/>
            </a:pPr>
            <a:br>
              <a:rPr lang="en-US" sz="1100" b="1" i="0" u="none" strike="noStrike" dirty="0">
                <a:solidFill>
                  <a:srgbClr val="303030"/>
                </a:solidFill>
                <a:effectLst/>
                <a:latin typeface="Calibri" panose="020F0502020204030204" pitchFamily="34" charset="0"/>
                <a:cs typeface="Calibri" panose="020F0502020204030204" pitchFamily="34" charset="0"/>
              </a:rPr>
            </a:br>
            <a:r>
              <a:rPr lang="en-US" sz="1100" b="1" i="0" u="none" strike="noStrike" dirty="0">
                <a:solidFill>
                  <a:srgbClr val="303030"/>
                </a:solidFill>
                <a:effectLst/>
                <a:latin typeface="Calibri" panose="020F0502020204030204" pitchFamily="34" charset="0"/>
                <a:cs typeface="Calibri" panose="020F0502020204030204" pitchFamily="34" charset="0"/>
              </a:rPr>
              <a:t>Use a variety of sources: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P</a:t>
            </a:r>
            <a:r>
              <a:rPr lang="en-US" sz="1100" b="0" i="0" u="none" strike="noStrike" dirty="0">
                <a:solidFill>
                  <a:srgbClr val="303030"/>
                </a:solidFill>
                <a:effectLst/>
                <a:latin typeface="Calibri" panose="020F0502020204030204" pitchFamily="34" charset="0"/>
                <a:cs typeface="Calibri" panose="020F0502020204030204" pitchFamily="34" charset="0"/>
              </a:rPr>
              <a:t>rofessional organizations &amp; conferences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R</a:t>
            </a:r>
            <a:r>
              <a:rPr lang="en-US" sz="1100" b="0" i="0" u="none" strike="noStrike" dirty="0">
                <a:solidFill>
                  <a:srgbClr val="303030"/>
                </a:solidFill>
                <a:effectLst/>
                <a:latin typeface="Calibri" panose="020F0502020204030204" pitchFamily="34" charset="0"/>
                <a:cs typeface="Calibri" panose="020F0502020204030204" pitchFamily="34" charset="0"/>
              </a:rPr>
              <a:t>esearch publications/professional journals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C</a:t>
            </a:r>
            <a:r>
              <a:rPr lang="en-US" sz="1100" b="0" i="0" u="none" strike="noStrike" dirty="0">
                <a:solidFill>
                  <a:srgbClr val="303030"/>
                </a:solidFill>
                <a:effectLst/>
                <a:latin typeface="Calibri" panose="020F0502020204030204" pitchFamily="34" charset="0"/>
                <a:cs typeface="Calibri" panose="020F0502020204030204" pitchFamily="34" charset="0"/>
              </a:rPr>
              <a:t>areer centers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G</a:t>
            </a:r>
            <a:r>
              <a:rPr lang="en-US" sz="1100" b="0" i="0" u="none" strike="noStrike" dirty="0">
                <a:solidFill>
                  <a:srgbClr val="303030"/>
                </a:solidFill>
                <a:effectLst/>
                <a:latin typeface="Calibri" panose="020F0502020204030204" pitchFamily="34" charset="0"/>
                <a:cs typeface="Calibri" panose="020F0502020204030204" pitchFamily="34" charset="0"/>
              </a:rPr>
              <a:t>raduate school books &amp; guides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M</a:t>
            </a:r>
            <a:r>
              <a:rPr lang="en-US" sz="1100" b="0" i="0" u="none" strike="noStrike" dirty="0">
                <a:solidFill>
                  <a:srgbClr val="303030"/>
                </a:solidFill>
                <a:effectLst/>
                <a:latin typeface="Calibri" panose="020F0502020204030204" pitchFamily="34" charset="0"/>
                <a:cs typeface="Calibri" panose="020F0502020204030204" pitchFamily="34" charset="0"/>
              </a:rPr>
              <a:t>ajor publications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dirty="0">
                <a:solidFill>
                  <a:srgbClr val="303030"/>
                </a:solidFill>
                <a:latin typeface="Calibri" panose="020F0502020204030204" pitchFamily="34" charset="0"/>
                <a:cs typeface="Calibri" panose="020F0502020204030204" pitchFamily="34" charset="0"/>
              </a:rPr>
              <a:t>U</a:t>
            </a:r>
            <a:r>
              <a:rPr lang="en-US" sz="1100" b="0" i="0" u="none" strike="noStrike" dirty="0">
                <a:solidFill>
                  <a:srgbClr val="303030"/>
                </a:solidFill>
                <a:effectLst/>
                <a:latin typeface="Calibri" panose="020F0502020204030204" pitchFamily="34" charset="0"/>
                <a:cs typeface="Calibri" panose="020F0502020204030204" pitchFamily="34" charset="0"/>
              </a:rPr>
              <a:t>niversity websites</a:t>
            </a:r>
          </a:p>
          <a:p>
            <a:pPr marL="342900" indent="-342900" algn="l" rtl="0" fontAlgn="base">
              <a:spcAft>
                <a:spcPts val="300"/>
              </a:spcAft>
              <a:buFont typeface="Arial" panose="020B0604020202020204" pitchFamily="34" charset="0"/>
              <a:buChar char="•"/>
            </a:pPr>
            <a:r>
              <a:rPr lang="en-US" sz="1050" b="0" i="0" u="sng" strike="noStrike" dirty="0">
                <a:solidFill>
                  <a:srgbClr val="D26900"/>
                </a:solidFill>
                <a:effectLst/>
                <a:latin typeface="Calibri" panose="020F0502020204030204" pitchFamily="34" charset="0"/>
                <a:cs typeface="Calibri" panose="020F0502020204030204" pitchFamily="34" charset="0"/>
                <a:hlinkClick r:id="rId3"/>
              </a:rPr>
              <a:t>http://www.gradschools.com</a:t>
            </a:r>
            <a:r>
              <a:rPr lang="en-US" sz="105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1050" b="0" i="0" u="sng" strike="noStrike" dirty="0">
                <a:solidFill>
                  <a:srgbClr val="D26900"/>
                </a:solidFill>
                <a:effectLst/>
                <a:latin typeface="Calibri" panose="020F0502020204030204" pitchFamily="34" charset="0"/>
                <a:cs typeface="Calibri" panose="020F0502020204030204" pitchFamily="34" charset="0"/>
                <a:hlinkClick r:id="rId4"/>
              </a:rPr>
              <a:t>http://graduate-schools.petersons.com/</a:t>
            </a:r>
            <a:r>
              <a:rPr lang="en-US" sz="1050" b="0" i="0" u="none" strike="noStrike" dirty="0">
                <a:solidFill>
                  <a:srgbClr val="303030"/>
                </a:solidFill>
                <a:effectLst/>
                <a:latin typeface="Calibri" panose="020F0502020204030204" pitchFamily="34" charset="0"/>
                <a:cs typeface="Calibri" panose="020F0502020204030204" pitchFamily="34" charset="0"/>
              </a:rPr>
              <a:t> </a:t>
            </a:r>
            <a:r>
              <a:rPr lang="en-US" sz="105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1100" b="0" i="0" dirty="0">
              <a:solidFill>
                <a:srgbClr val="000000"/>
              </a:solidFill>
              <a:effectLst/>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US" baseline="0"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951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shoul</a:t>
            </a:r>
            <a:r>
              <a:rPr lang="en-US" baseline="0" dirty="0"/>
              <a:t>d also consider your priorities and values: educational and personal</a:t>
            </a:r>
            <a:br>
              <a:rPr lang="en-US" baseline="0" dirty="0"/>
            </a:br>
            <a:endParaRPr lang="en-US" baseline="0" dirty="0"/>
          </a:p>
          <a:p>
            <a:pPr marL="0" lvl="0" indent="0" algn="l" rtl="0">
              <a:spcBef>
                <a:spcPts val="0"/>
              </a:spcBef>
              <a:spcAft>
                <a:spcPts val="0"/>
              </a:spcAft>
              <a:buNone/>
            </a:pPr>
            <a:r>
              <a:rPr lang="en-US" sz="1100" b="1" i="0" u="none" strike="noStrike" dirty="0">
                <a:solidFill>
                  <a:srgbClr val="303030"/>
                </a:solidFill>
                <a:effectLst/>
                <a:latin typeface="Calibri" panose="020F0502020204030204" pitchFamily="34" charset="0"/>
                <a:cs typeface="Calibri" panose="020F0502020204030204" pitchFamily="34" charset="0"/>
              </a:rPr>
              <a:t>Educational</a:t>
            </a:r>
            <a:endParaRPr lang="en-US" sz="11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r>
              <a:rPr lang="en-US" sz="1100" b="0" i="0" u="none" strike="noStrike" dirty="0">
                <a:solidFill>
                  <a:srgbClr val="303030"/>
                </a:solidFill>
                <a:effectLst/>
                <a:latin typeface="Calibri" panose="020F0502020204030204" pitchFamily="34" charset="0"/>
                <a:cs typeface="Calibri" panose="020F0502020204030204" pitchFamily="34" charset="0"/>
              </a:rPr>
              <a:t>Research</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b="0" i="0" u="none" strike="noStrike" dirty="0">
                <a:solidFill>
                  <a:srgbClr val="303030"/>
                </a:solidFill>
                <a:effectLst/>
                <a:latin typeface="Calibri" panose="020F0502020204030204" pitchFamily="34" charset="0"/>
                <a:cs typeface="Calibri" panose="020F0502020204030204" pitchFamily="34" charset="0"/>
              </a:rPr>
              <a:t>Professors</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b="0" i="0" u="none" strike="noStrike" dirty="0">
                <a:solidFill>
                  <a:srgbClr val="303030"/>
                </a:solidFill>
                <a:effectLst/>
                <a:latin typeface="Calibri" panose="020F0502020204030204" pitchFamily="34" charset="0"/>
                <a:cs typeface="Calibri" panose="020F0502020204030204" pitchFamily="34" charset="0"/>
              </a:rPr>
              <a:t>University/Department/    </a:t>
            </a:r>
            <a:br>
              <a:rPr lang="en-US" sz="1100" b="0" i="0" u="none" strike="noStrike" dirty="0">
                <a:solidFill>
                  <a:srgbClr val="303030"/>
                </a:solidFill>
                <a:effectLst/>
                <a:latin typeface="Calibri" panose="020F0502020204030204" pitchFamily="34" charset="0"/>
                <a:cs typeface="Calibri" panose="020F0502020204030204" pitchFamily="34" charset="0"/>
              </a:rPr>
            </a:br>
            <a:r>
              <a:rPr lang="en-US" sz="1100" b="0" i="0" u="none" strike="noStrike" dirty="0">
                <a:solidFill>
                  <a:srgbClr val="303030"/>
                </a:solidFill>
                <a:effectLst/>
                <a:latin typeface="Calibri" panose="020F0502020204030204" pitchFamily="34" charset="0"/>
                <a:cs typeface="Calibri" panose="020F0502020204030204" pitchFamily="34" charset="0"/>
              </a:rPr>
              <a:t>faculty ranking</a:t>
            </a:r>
            <a:r>
              <a:rPr lang="en-US" sz="1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100" b="0" i="0" u="none" strike="noStrike" dirty="0">
                <a:solidFill>
                  <a:srgbClr val="303030"/>
                </a:solidFill>
                <a:effectLst/>
                <a:latin typeface="Calibri" panose="020F0502020204030204" pitchFamily="34" charset="0"/>
                <a:cs typeface="Calibri" panose="020F0502020204030204" pitchFamily="34" charset="0"/>
              </a:rPr>
              <a:t>Opportunities for interdisciplinary work</a:t>
            </a:r>
            <a:r>
              <a:rPr lang="en-US" sz="1100" b="0" i="0" dirty="0">
                <a:solidFill>
                  <a:srgbClr val="000000"/>
                </a:solidFill>
                <a:effectLst/>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r>
              <a:rPr lang="en-US" sz="1100" dirty="0">
                <a:latin typeface="Calibri" panose="020F0502020204030204" pitchFamily="34" charset="0"/>
                <a:cs typeface="Calibri" panose="020F0502020204030204" pitchFamily="34" charset="0"/>
              </a:rPr>
              <a:t>Openings in research labs in that department</a:t>
            </a:r>
          </a:p>
          <a:p>
            <a:pPr marL="0" indent="0" algn="l" rtl="0" fontAlgn="base">
              <a:spcAft>
                <a:spcPts val="600"/>
              </a:spcAft>
              <a:buFont typeface="Arial" panose="020B0604020202020204" pitchFamily="34" charset="0"/>
              <a:buNone/>
            </a:pPr>
            <a:endParaRPr lang="en-US" sz="1100" b="1" i="0" u="none" strike="noStrike" dirty="0">
              <a:solidFill>
                <a:srgbClr val="303030"/>
              </a:solidFill>
              <a:effectLst/>
              <a:latin typeface="Calibri" panose="020F0502020204030204" pitchFamily="34" charset="0"/>
              <a:cs typeface="Calibri" panose="020F0502020204030204" pitchFamily="34" charset="0"/>
            </a:endParaRPr>
          </a:p>
          <a:p>
            <a:pPr marL="0" indent="0" algn="l" rtl="0" fontAlgn="base">
              <a:spcAft>
                <a:spcPts val="600"/>
              </a:spcAft>
              <a:buFont typeface="Arial" panose="020B0604020202020204" pitchFamily="34" charset="0"/>
              <a:buNone/>
            </a:pPr>
            <a:r>
              <a:rPr lang="en-US" sz="2400" b="1" i="0" u="none" strike="noStrike" dirty="0">
                <a:solidFill>
                  <a:srgbClr val="303030"/>
                </a:solidFill>
                <a:effectLst/>
                <a:latin typeface="Calibri" panose="020F0502020204030204" pitchFamily="34" charset="0"/>
                <a:cs typeface="Calibri" panose="020F0502020204030204" pitchFamily="34" charset="0"/>
              </a:rPr>
              <a:t>Personal</a:t>
            </a: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Quality of life for graduate students</a:t>
            </a:r>
            <a:r>
              <a:rPr lang="en-US" sz="2100" b="0" i="0" dirty="0">
                <a:solidFill>
                  <a:srgbClr val="000000"/>
                </a:solidFill>
                <a:effectLst/>
                <a:latin typeface="Calibri" panose="020F0502020204030204" pitchFamily="34" charset="0"/>
                <a:cs typeface="Calibri" panose="020F0502020204030204" pitchFamily="34" charset="0"/>
              </a:rPr>
              <a:t>​</a:t>
            </a:r>
          </a:p>
          <a:p>
            <a:pPr marL="860425" lvl="8" indent="-342900" fontAlgn="base">
              <a:spcAft>
                <a:spcPts val="300"/>
              </a:spcAft>
              <a:buFont typeface="Wingdings" panose="05000000000000000000" pitchFamily="2" charset="2"/>
              <a:buChar char="ü"/>
            </a:pPr>
            <a:r>
              <a:rPr lang="en-US" sz="2000" b="0" i="0" u="none" strike="noStrike" dirty="0">
                <a:solidFill>
                  <a:srgbClr val="303030"/>
                </a:solidFill>
                <a:effectLst/>
                <a:latin typeface="Calibri" panose="020F0502020204030204" pitchFamily="34" charset="0"/>
                <a:cs typeface="Calibri" panose="020F0502020204030204" pitchFamily="34" charset="0"/>
              </a:rPr>
              <a:t>Stipend</a:t>
            </a:r>
            <a:r>
              <a:rPr lang="en-US" sz="2000" b="0" i="0" dirty="0">
                <a:solidFill>
                  <a:srgbClr val="000000"/>
                </a:solidFill>
                <a:effectLst/>
                <a:latin typeface="Calibri" panose="020F0502020204030204" pitchFamily="34" charset="0"/>
                <a:cs typeface="Calibri" panose="020F0502020204030204" pitchFamily="34" charset="0"/>
              </a:rPr>
              <a:t>​</a:t>
            </a:r>
          </a:p>
          <a:p>
            <a:pPr marL="860425" lvl="8" indent="-342900" fontAlgn="base">
              <a:spcAft>
                <a:spcPts val="300"/>
              </a:spcAft>
              <a:buFont typeface="Wingdings" panose="05000000000000000000" pitchFamily="2" charset="2"/>
              <a:buChar char="ü"/>
            </a:pPr>
            <a:r>
              <a:rPr lang="en-US" sz="2000" b="0" i="0" u="none" strike="noStrike" dirty="0">
                <a:solidFill>
                  <a:srgbClr val="303030"/>
                </a:solidFill>
                <a:effectLst/>
                <a:latin typeface="Calibri" panose="020F0502020204030204" pitchFamily="34" charset="0"/>
                <a:cs typeface="Calibri" panose="020F0502020204030204" pitchFamily="34" charset="0"/>
              </a:rPr>
              <a:t>Cost-of-living </a:t>
            </a:r>
            <a:r>
              <a:rPr lang="en-US" sz="2000" b="0" i="0" dirty="0">
                <a:solidFill>
                  <a:srgbClr val="000000"/>
                </a:solidFill>
                <a:effectLst/>
                <a:latin typeface="Calibri" panose="020F0502020204030204" pitchFamily="34" charset="0"/>
                <a:cs typeface="Calibri" panose="020F0502020204030204" pitchFamily="34" charset="0"/>
              </a:rPr>
              <a:t>​</a:t>
            </a:r>
          </a:p>
          <a:p>
            <a:pPr marL="860425" lvl="8" indent="-342900" fontAlgn="base">
              <a:spcAft>
                <a:spcPts val="300"/>
              </a:spcAft>
              <a:buFont typeface="Wingdings" panose="05000000000000000000" pitchFamily="2" charset="2"/>
              <a:buChar char="ü"/>
            </a:pPr>
            <a:r>
              <a:rPr lang="en-US" sz="2000" b="0" i="0" u="none" strike="noStrike" dirty="0">
                <a:solidFill>
                  <a:srgbClr val="303030"/>
                </a:solidFill>
                <a:effectLst/>
                <a:latin typeface="Calibri" panose="020F0502020204030204" pitchFamily="34" charset="0"/>
                <a:cs typeface="Calibri" panose="020F0502020204030204" pitchFamily="34" charset="0"/>
              </a:rPr>
              <a:t>Health benefits</a:t>
            </a:r>
            <a:r>
              <a:rPr lang="en-US" sz="2000" b="0" i="0" dirty="0">
                <a:solidFill>
                  <a:srgbClr val="000000"/>
                </a:solidFill>
                <a:effectLst/>
                <a:latin typeface="Calibri" panose="020F0502020204030204" pitchFamily="34" charset="0"/>
                <a:cs typeface="Calibri" panose="020F0502020204030204" pitchFamily="34" charset="0"/>
              </a:rPr>
              <a:t>​</a:t>
            </a:r>
          </a:p>
          <a:p>
            <a:pPr marL="860425" lvl="8" indent="-342900" fontAlgn="base">
              <a:spcAft>
                <a:spcPts val="300"/>
              </a:spcAft>
              <a:buFont typeface="Wingdings" panose="05000000000000000000" pitchFamily="2" charset="2"/>
              <a:buChar char="ü"/>
            </a:pPr>
            <a:r>
              <a:rPr lang="en-US" sz="2000" b="0" i="0" u="none" strike="noStrike" dirty="0">
                <a:solidFill>
                  <a:srgbClr val="303030"/>
                </a:solidFill>
                <a:effectLst/>
                <a:latin typeface="Calibri" panose="020F0502020204030204" pitchFamily="34" charset="0"/>
                <a:cs typeface="Calibri" panose="020F0502020204030204" pitchFamily="34" charset="0"/>
              </a:rPr>
              <a:t>Educational expenses, i.e. tuition </a:t>
            </a:r>
            <a:r>
              <a:rPr lang="en-US" sz="2000" dirty="0">
                <a:solidFill>
                  <a:srgbClr val="303030"/>
                </a:solidFill>
                <a:latin typeface="Calibri" panose="020F0502020204030204" pitchFamily="34" charset="0"/>
                <a:cs typeface="Calibri" panose="020F0502020204030204" pitchFamily="34" charset="0"/>
              </a:rPr>
              <a:t>&amp; </a:t>
            </a:r>
            <a:r>
              <a:rPr lang="en-US" sz="2000" b="0" i="0" u="none" strike="noStrike" dirty="0">
                <a:solidFill>
                  <a:srgbClr val="303030"/>
                </a:solidFill>
                <a:effectLst/>
                <a:latin typeface="Calibri" panose="020F0502020204030204" pitchFamily="34" charset="0"/>
                <a:cs typeface="Calibri" panose="020F0502020204030204" pitchFamily="34" charset="0"/>
              </a:rPr>
              <a:t>fees</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Geographic location</a:t>
            </a:r>
            <a:r>
              <a:rPr lang="en-US" sz="2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Cultural environment</a:t>
            </a:r>
            <a:r>
              <a:rPr lang="en-US" sz="2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Social/personal upkeep</a:t>
            </a:r>
            <a:r>
              <a:rPr lang="en-US" sz="2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Opportunities for spouse (if applicable)</a:t>
            </a:r>
            <a:endParaRPr lang="en-US" sz="2100" b="0" i="0" dirty="0">
              <a:solidFill>
                <a:srgbClr val="000000"/>
              </a:solidFill>
              <a:effectLst/>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361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REACH OUT TO STAND OUT</a:t>
            </a:r>
            <a:br>
              <a:rPr lang="en-US" dirty="0"/>
            </a:br>
            <a:r>
              <a:rPr lang="en-US" dirty="0"/>
              <a:t>Matching with professor, reach out prior to applying </a:t>
            </a:r>
          </a:p>
          <a:p>
            <a:pPr marL="0" lvl="0" indent="0" algn="l" rtl="0">
              <a:spcBef>
                <a:spcPts val="0"/>
              </a:spcBef>
              <a:spcAft>
                <a:spcPts val="0"/>
              </a:spcAft>
              <a:buNone/>
            </a:pPr>
            <a:r>
              <a:rPr lang="en-US" dirty="0"/>
              <a:t>Many applicants</a:t>
            </a:r>
            <a:r>
              <a:rPr lang="en-US" baseline="0" dirty="0"/>
              <a:t> don’t reach out, so make yourself memorable</a:t>
            </a:r>
          </a:p>
          <a:p>
            <a:pPr marL="0" lvl="0" indent="0" algn="l" rtl="0">
              <a:spcBef>
                <a:spcPts val="0"/>
              </a:spcBef>
              <a:spcAft>
                <a:spcPts val="0"/>
              </a:spcAft>
              <a:buNone/>
            </a:pPr>
            <a:r>
              <a:rPr lang="en-US" dirty="0"/>
              <a:t>If</a:t>
            </a:r>
            <a:r>
              <a:rPr lang="en-US" baseline="0" dirty="0"/>
              <a:t> a you connect with a faculty advisor and they want you, you’re in</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Department open houses</a:t>
            </a:r>
          </a:p>
          <a:p>
            <a:pPr marL="0" lvl="0" indent="0" algn="l" rtl="0">
              <a:spcBef>
                <a:spcPts val="0"/>
              </a:spcBef>
              <a:spcAft>
                <a:spcPts val="0"/>
              </a:spcAft>
              <a:buNone/>
            </a:pPr>
            <a:r>
              <a:rPr lang="en-US" dirty="0"/>
              <a:t>Grad School Previews – </a:t>
            </a:r>
          </a:p>
          <a:p>
            <a:pPr marL="0" lvl="0" indent="0" algn="l" rtl="0">
              <a:spcBef>
                <a:spcPts val="0"/>
              </a:spcBef>
              <a:spcAft>
                <a:spcPts val="0"/>
              </a:spcAft>
              <a:buNone/>
            </a:pPr>
            <a:r>
              <a:rPr lang="en-US" dirty="0"/>
              <a:t>Ask for quick Zoom meeting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You’re being interviewed and so are they</a:t>
            </a:r>
          </a:p>
          <a:p>
            <a:pPr marL="0" lvl="0" indent="0" algn="l" rtl="0">
              <a:spcBef>
                <a:spcPts val="0"/>
              </a:spcBef>
              <a:spcAft>
                <a:spcPts val="0"/>
              </a:spcAft>
              <a:buNone/>
            </a:pPr>
            <a:r>
              <a:rPr lang="en-US" dirty="0"/>
              <a:t>3.0 GPA acceptable, even lower, total package considered</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614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9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653209c3f_0_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endParaRPr lang="en-US" sz="1100" b="1" dirty="0">
              <a:latin typeface="Calibri" panose="020F0502020204030204" pitchFamily="34" charset="0"/>
            </a:endParaRPr>
          </a:p>
          <a:p>
            <a:pPr marL="0" lvl="0" indent="0" algn="l" rtl="0">
              <a:spcBef>
                <a:spcPts val="0"/>
              </a:spcBef>
              <a:spcAft>
                <a:spcPts val="0"/>
              </a:spcAft>
              <a:buNone/>
            </a:pPr>
            <a:r>
              <a:rPr lang="en-US" dirty="0"/>
              <a:t>Jot down top five now</a:t>
            </a:r>
          </a:p>
          <a:p>
            <a:pPr marL="0" lvl="0" indent="0" algn="l" rtl="0">
              <a:spcBef>
                <a:spcPts val="0"/>
              </a:spcBef>
              <a:spcAft>
                <a:spcPts val="0"/>
              </a:spcAft>
              <a:buNone/>
            </a:pPr>
            <a:endParaRPr dirty="0"/>
          </a:p>
        </p:txBody>
      </p:sp>
      <p:sp>
        <p:nvSpPr>
          <p:cNvPr id="302" name="Google Shape;302;gd653209c3f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41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653209c3f_0_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r>
              <a:rPr lang="en-US" sz="1300" b="1" dirty="0">
                <a:latin typeface="Calibri" panose="020F0502020204030204" pitchFamily="34" charset="0"/>
                <a:cs typeface="Calibri" panose="020F0502020204030204" pitchFamily="34" charset="0"/>
              </a:rPr>
              <a:t>To start off,</a:t>
            </a:r>
            <a:r>
              <a:rPr lang="en-US" sz="1300" b="1" baseline="0" dirty="0">
                <a:latin typeface="Calibri" panose="020F0502020204030204" pitchFamily="34" charset="0"/>
                <a:cs typeface="Calibri" panose="020F0502020204030204" pitchFamily="34" charset="0"/>
              </a:rPr>
              <a:t> please answer why you would like to go do graduate school – </a:t>
            </a:r>
            <a:r>
              <a:rPr lang="en-US" sz="1300" b="1" dirty="0">
                <a:latin typeface="Calibri" panose="020F0502020204030204" pitchFamily="34" charset="0"/>
                <a:cs typeface="Calibri" panose="020F0502020204030204" pitchFamily="34" charset="0"/>
              </a:rPr>
              <a:t>Poll</a:t>
            </a:r>
          </a:p>
          <a:p>
            <a:r>
              <a:rPr lang="en-US" sz="1300" b="1" i="0" u="none" strike="noStrike" cap="none" dirty="0">
                <a:solidFill>
                  <a:srgbClr val="000000"/>
                </a:solidFill>
                <a:effectLst/>
                <a:latin typeface="Calibri" panose="020F0502020204030204" pitchFamily="34" charset="0"/>
                <a:ea typeface="Arial"/>
                <a:cs typeface="Calibri" panose="020F0502020204030204" pitchFamily="34" charset="0"/>
                <a:sym typeface="Arial"/>
              </a:rPr>
              <a:t>Question:</a:t>
            </a:r>
            <a:r>
              <a:rPr lang="en-US" sz="13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 What is your TOP reason for pursuing graduate school?</a:t>
            </a:r>
          </a:p>
          <a:p>
            <a:pPr lvl="0"/>
            <a:r>
              <a:rPr lang="en-US" sz="13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A graduate degree is necessary for my desired profession</a:t>
            </a:r>
          </a:p>
          <a:p>
            <a:pPr lvl="0"/>
            <a:r>
              <a:rPr lang="en-US" sz="13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I want to nurture my intellectual curiosity and discover my passion</a:t>
            </a:r>
          </a:p>
          <a:p>
            <a:pPr lvl="0"/>
            <a:r>
              <a:rPr lang="en-US" sz="13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I want to expand my career options and prospects</a:t>
            </a:r>
          </a:p>
          <a:p>
            <a:pPr lvl="0"/>
            <a:r>
              <a:rPr lang="en-US" sz="13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I want to make a difference in my community</a:t>
            </a:r>
          </a:p>
          <a:p>
            <a:pPr lvl="0"/>
            <a:r>
              <a:rPr lang="en-US" sz="13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I have nothing else to do</a:t>
            </a:r>
          </a:p>
          <a:p>
            <a:pPr lvl="0"/>
            <a:r>
              <a:rPr lang="en-US" sz="13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My parents are making me</a:t>
            </a:r>
          </a:p>
          <a:p>
            <a:pPr marL="158750" indent="0">
              <a:buNone/>
            </a:pPr>
            <a:endParaRPr lang="en-US" sz="1300" b="1" dirty="0">
              <a:latin typeface="Calibri" panose="020F0502020204030204" pitchFamily="34" charset="0"/>
              <a:cs typeface="Calibri" panose="020F0502020204030204" pitchFamily="34" charset="0"/>
            </a:endParaRPr>
          </a:p>
          <a:p>
            <a:pPr marL="158750" indent="0">
              <a:buNone/>
            </a:pPr>
            <a:endParaRPr lang="en-US" sz="1300" b="1" dirty="0">
              <a:latin typeface="Calibri" panose="020F0502020204030204" pitchFamily="34" charset="0"/>
              <a:cs typeface="Calibri" panose="020F0502020204030204" pitchFamily="34" charset="0"/>
            </a:endParaRPr>
          </a:p>
          <a:p>
            <a:pPr marL="158750" indent="0">
              <a:buNone/>
            </a:pPr>
            <a:r>
              <a:rPr lang="en-US" sz="1300" b="1" dirty="0">
                <a:latin typeface="Calibri" panose="020F0502020204030204" pitchFamily="34" charset="0"/>
                <a:cs typeface="Calibri" panose="020F0502020204030204" pitchFamily="34" charset="0"/>
              </a:rPr>
              <a:t>Why Graduate School?</a:t>
            </a:r>
          </a:p>
          <a:p>
            <a:r>
              <a:rPr lang="en-US" sz="1300" dirty="0">
                <a:latin typeface="Calibri" panose="020F0502020204030204" pitchFamily="34" charset="0"/>
                <a:cs typeface="Calibri" panose="020F0502020204030204" pitchFamily="34" charset="0"/>
              </a:rPr>
              <a:t>Achieve your personal goals</a:t>
            </a:r>
          </a:p>
          <a:p>
            <a:r>
              <a:rPr lang="en-US" sz="1300" dirty="0">
                <a:latin typeface="Calibri" panose="020F0502020204030204" pitchFamily="34" charset="0"/>
                <a:cs typeface="Calibri" panose="020F0502020204030204" pitchFamily="34" charset="0"/>
              </a:rPr>
              <a:t>Fulfill your passion for learning and/or research</a:t>
            </a:r>
          </a:p>
          <a:p>
            <a:r>
              <a:rPr lang="en-US" sz="1300" dirty="0">
                <a:latin typeface="Calibri" panose="020F0502020204030204" pitchFamily="34" charset="0"/>
                <a:cs typeface="Calibri" panose="020F0502020204030204" pitchFamily="34" charset="0"/>
              </a:rPr>
              <a:t>Specialize in an area or become and expert</a:t>
            </a:r>
          </a:p>
          <a:p>
            <a:r>
              <a:rPr lang="en-US" sz="1300" dirty="0">
                <a:latin typeface="Calibri" panose="020F0502020204030204" pitchFamily="34" charset="0"/>
                <a:cs typeface="Calibri" panose="020F0502020204030204" pitchFamily="34" charset="0"/>
              </a:rPr>
              <a:t>Generate new knowledge and discoveries</a:t>
            </a:r>
          </a:p>
          <a:p>
            <a:r>
              <a:rPr lang="en-US" sz="1300" dirty="0">
                <a:latin typeface="Calibri" panose="020F0502020204030204" pitchFamily="34" charset="0"/>
                <a:cs typeface="Calibri" panose="020F0502020204030204" pitchFamily="34" charset="0"/>
              </a:rPr>
              <a:t>Strengthen credentials and become more marketable to employers</a:t>
            </a:r>
          </a:p>
          <a:p>
            <a:r>
              <a:rPr lang="en-US" sz="1300" dirty="0">
                <a:latin typeface="Calibri" panose="020F0502020204030204" pitchFamily="34" charset="0"/>
                <a:cs typeface="Calibri" panose="020F0502020204030204" pitchFamily="34" charset="0"/>
              </a:rPr>
              <a:t>Position yourself for professional growth &amp; advancement</a:t>
            </a:r>
          </a:p>
          <a:p>
            <a:r>
              <a:rPr lang="en-US" sz="1300" dirty="0">
                <a:latin typeface="Calibri" panose="020F0502020204030204" pitchFamily="34" charset="0"/>
                <a:cs typeface="Calibri" panose="020F0502020204030204" pitchFamily="34" charset="0"/>
              </a:rPr>
              <a:t>Increase earning potential</a:t>
            </a:r>
          </a:p>
          <a:p>
            <a:r>
              <a:rPr lang="en-US" sz="1300" dirty="0">
                <a:latin typeface="Calibri" panose="020F0502020204030204" pitchFamily="34" charset="0"/>
                <a:cs typeface="Calibri" panose="020F0502020204030204" pitchFamily="34" charset="0"/>
              </a:rPr>
              <a:t>Impact Generations through discovering of cures and development of early detection methods or new techniques</a:t>
            </a:r>
          </a:p>
          <a:p>
            <a:pPr marL="0" indent="0">
              <a:buNone/>
            </a:pPr>
            <a:endParaRPr lang="en-US" sz="1300" b="0" dirty="0">
              <a:solidFill>
                <a:srgbClr val="000000"/>
              </a:solidFill>
              <a:latin typeface="Calibri" panose="020F0502020204030204" pitchFamily="34" charset="0"/>
              <a:cs typeface="Calibri" panose="020F0502020204030204" pitchFamily="34" charset="0"/>
            </a:endParaRPr>
          </a:p>
          <a:p>
            <a:pPr marL="0" indent="0">
              <a:buNone/>
            </a:pPr>
            <a:r>
              <a:rPr lang="en-US" sz="1300" b="0" dirty="0">
                <a:solidFill>
                  <a:srgbClr val="000000"/>
                </a:solidFill>
                <a:latin typeface="Calibri" panose="020F0502020204030204" pitchFamily="34" charset="0"/>
                <a:cs typeface="Calibri" panose="020F0502020204030204" pitchFamily="34" charset="0"/>
              </a:rPr>
              <a:t>    </a:t>
            </a:r>
            <a:r>
              <a:rPr lang="en-US" sz="1300" b="1" dirty="0">
                <a:solidFill>
                  <a:srgbClr val="C00000"/>
                </a:solidFill>
                <a:latin typeface="Calibri" panose="020F0502020204030204" pitchFamily="34" charset="0"/>
                <a:cs typeface="Calibri" panose="020F0502020204030204" pitchFamily="34" charset="0"/>
              </a:rPr>
              <a:t>Benefits of Graduate School</a:t>
            </a:r>
          </a:p>
          <a:p>
            <a:r>
              <a:rPr lang="en-US" sz="1300" dirty="0">
                <a:latin typeface="Calibri" panose="020F0502020204030204" pitchFamily="34" charset="0"/>
                <a:cs typeface="Calibri" panose="020F0502020204030204" pitchFamily="34" charset="0"/>
              </a:rPr>
              <a:t>Achieve your personal goals</a:t>
            </a:r>
          </a:p>
          <a:p>
            <a:r>
              <a:rPr lang="en-US" sz="1300" dirty="0">
                <a:latin typeface="Calibri" panose="020F0502020204030204" pitchFamily="34" charset="0"/>
                <a:cs typeface="Calibri" panose="020F0502020204030204" pitchFamily="34" charset="0"/>
              </a:rPr>
              <a:t>Fulfill your passion for learning and/or research</a:t>
            </a:r>
          </a:p>
          <a:p>
            <a:r>
              <a:rPr lang="en-US" sz="1300" dirty="0">
                <a:latin typeface="Calibri" panose="020F0502020204030204" pitchFamily="34" charset="0"/>
                <a:cs typeface="Calibri" panose="020F0502020204030204" pitchFamily="34" charset="0"/>
              </a:rPr>
              <a:t>Specialize in an area or become and expert</a:t>
            </a:r>
          </a:p>
          <a:p>
            <a:r>
              <a:rPr lang="en-US" sz="1300" dirty="0">
                <a:latin typeface="Calibri" panose="020F0502020204030204" pitchFamily="34" charset="0"/>
                <a:cs typeface="Calibri" panose="020F0502020204030204" pitchFamily="34" charset="0"/>
              </a:rPr>
              <a:t>Generate new knowledge and discoveries</a:t>
            </a:r>
          </a:p>
          <a:p>
            <a:r>
              <a:rPr lang="en-US" sz="1300" dirty="0">
                <a:latin typeface="Calibri" panose="020F0502020204030204" pitchFamily="34" charset="0"/>
                <a:cs typeface="Calibri" panose="020F0502020204030204" pitchFamily="34" charset="0"/>
              </a:rPr>
              <a:t>Strengthen credentials and become more marketable to employers</a:t>
            </a:r>
          </a:p>
          <a:p>
            <a:r>
              <a:rPr lang="en-US" sz="1300" dirty="0">
                <a:latin typeface="Calibri" panose="020F0502020204030204" pitchFamily="34" charset="0"/>
                <a:cs typeface="Calibri" panose="020F0502020204030204" pitchFamily="34" charset="0"/>
              </a:rPr>
              <a:t>Position yourself for professional growth &amp; advancement</a:t>
            </a:r>
          </a:p>
          <a:p>
            <a:r>
              <a:rPr lang="en-US" sz="1300" dirty="0">
                <a:latin typeface="Calibri" panose="020F0502020204030204" pitchFamily="34" charset="0"/>
                <a:cs typeface="Calibri" panose="020F0502020204030204" pitchFamily="34" charset="0"/>
              </a:rPr>
              <a:t>Increase earning potential</a:t>
            </a:r>
          </a:p>
          <a:p>
            <a:r>
              <a:rPr lang="en-US" sz="1300" dirty="0">
                <a:latin typeface="Calibri" panose="020F0502020204030204" pitchFamily="34" charset="0"/>
                <a:cs typeface="Calibri" panose="020F0502020204030204" pitchFamily="34" charset="0"/>
              </a:rPr>
              <a:t>Impact Generations through discovering of cures and development of early detection methods or new techniques</a:t>
            </a:r>
          </a:p>
          <a:p>
            <a:endParaRPr lang="en-US" sz="1100" dirty="0">
              <a:latin typeface="Calibri" panose="020F0502020204030204" pitchFamily="34" charset="0"/>
            </a:endParaRPr>
          </a:p>
          <a:p>
            <a:pPr marL="0" lvl="0" indent="0" algn="l" rtl="0">
              <a:spcBef>
                <a:spcPts val="0"/>
              </a:spcBef>
              <a:spcAft>
                <a:spcPts val="0"/>
              </a:spcAft>
              <a:buNone/>
            </a:pPr>
            <a:endParaRPr dirty="0"/>
          </a:p>
        </p:txBody>
      </p:sp>
      <p:sp>
        <p:nvSpPr>
          <p:cNvPr id="302" name="Google Shape;302;gd653209c3f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417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29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492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Mention link</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64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Mention link</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37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Mention link</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98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Mention link</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056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Rules – showcasing your research is a great way to stand out.  Grad school is a research degree. </a:t>
            </a:r>
          </a:p>
          <a:p>
            <a:pPr marL="0" lvl="0" indent="0" algn="l" rtl="0">
              <a:spcBef>
                <a:spcPts val="0"/>
              </a:spcBef>
              <a:spcAft>
                <a:spcPts val="0"/>
              </a:spcAft>
              <a:buNone/>
            </a:pPr>
            <a:r>
              <a:rPr lang="en-US" dirty="0"/>
              <a:t>Students who may no have very strong academic performance can win big as researchers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research experience is great; but it’s ideally, significant contributions to a few projects are more favorable than multiple projects with minimal contributions</a:t>
            </a:r>
          </a:p>
          <a:p>
            <a:pPr marL="0" lvl="0" indent="0" algn="l" rtl="0">
              <a:spcBef>
                <a:spcPts val="0"/>
              </a:spcBef>
              <a:spcAft>
                <a:spcPts val="0"/>
              </a:spcAft>
              <a:buNone/>
            </a:pPr>
            <a:r>
              <a:rPr lang="en-US" dirty="0"/>
              <a:t>In summarizing your academic year and/or summer research, you </a:t>
            </a:r>
          </a:p>
          <a:p>
            <a:pPr marL="0" lvl="0" indent="0" algn="l" rtl="0">
              <a:spcBef>
                <a:spcPts val="0"/>
              </a:spcBef>
              <a:spcAft>
                <a:spcPts val="0"/>
              </a:spcAft>
              <a:buNone/>
            </a:pPr>
            <a:r>
              <a:rPr lang="en-US" dirty="0"/>
              <a:t>Experiences, experiments skills gained</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743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75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929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07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00" b="0" dirty="0"/>
              <a:t>Graduate</a:t>
            </a:r>
            <a:r>
              <a:rPr lang="en-US" sz="1300" b="0" baseline="0" dirty="0"/>
              <a:t> school requires commitment and i</a:t>
            </a:r>
            <a:r>
              <a:rPr lang="en-US" sz="1300" b="0" dirty="0"/>
              <a:t>n order to maintain the motivation needed to go through the process, you must reflect on these questions.</a:t>
            </a:r>
          </a:p>
          <a:p>
            <a:pPr marL="342900" indent="-342900" algn="l" rtl="0" fontAlgn="base">
              <a:spcAft>
                <a:spcPts val="1200"/>
              </a:spcAft>
              <a:buFont typeface="Arial" panose="020B0604020202020204" pitchFamily="34" charset="0"/>
              <a:buChar char="•"/>
            </a:pPr>
            <a:r>
              <a:rPr lang="en-US" sz="1300" b="0" i="0" u="none" strike="noStrike" dirty="0">
                <a:solidFill>
                  <a:srgbClr val="303030"/>
                </a:solidFill>
                <a:effectLst/>
                <a:latin typeface="Calibri" panose="020F0502020204030204" pitchFamily="34" charset="0"/>
                <a:cs typeface="Calibri" panose="020F0502020204030204" pitchFamily="34" charset="0"/>
              </a:rPr>
              <a:t>What are my short and long term goals?</a:t>
            </a:r>
            <a:r>
              <a:rPr lang="en-US" sz="13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1300" b="0" i="0" u="none" strike="noStrike" dirty="0">
                <a:solidFill>
                  <a:srgbClr val="303030"/>
                </a:solidFill>
                <a:effectLst/>
                <a:latin typeface="Calibri" panose="020F0502020204030204" pitchFamily="34" charset="0"/>
                <a:cs typeface="Calibri" panose="020F0502020204030204" pitchFamily="34" charset="0"/>
              </a:rPr>
              <a:t>How will an advanced degree help me obtain these goals?</a:t>
            </a:r>
            <a:r>
              <a:rPr lang="en-US" sz="13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1300" b="0" i="0" u="none" strike="noStrike" dirty="0">
                <a:solidFill>
                  <a:srgbClr val="303030"/>
                </a:solidFill>
                <a:effectLst/>
                <a:latin typeface="Calibri" panose="020F0502020204030204" pitchFamily="34" charset="0"/>
                <a:cs typeface="Calibri" panose="020F0502020204030204" pitchFamily="34" charset="0"/>
              </a:rPr>
              <a:t>How can I show that I’m willing to invest the time, effort, and expense required for graduate study?</a:t>
            </a:r>
            <a:r>
              <a:rPr lang="en-US" sz="1300" b="0" i="0" dirty="0">
                <a:solidFill>
                  <a:srgbClr val="000000"/>
                </a:solidFill>
                <a:effectLst/>
                <a:latin typeface="Calibri" panose="020F0502020204030204" pitchFamily="34" charset="0"/>
                <a:cs typeface="Calibri" panose="020F0502020204030204" pitchFamily="34" charset="0"/>
              </a:rPr>
              <a:t>​</a:t>
            </a:r>
          </a:p>
          <a:p>
            <a:pPr marL="0" lvl="0" indent="0" algn="l" rtl="0">
              <a:spcBef>
                <a:spcPts val="0"/>
              </a:spcBef>
              <a:spcAft>
                <a:spcPts val="0"/>
              </a:spcAft>
              <a:buNone/>
            </a:pPr>
            <a:endParaRPr b="0"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050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0686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d653209c3f_0_5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gd653209c3f_0_5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Your opportunity for pursuing a fellowship should match these four areas….</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Money – research funding is available and can support your endeavors. This can ben internal or external of your department or desired institution.</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Eligibility - You’re ready to tackle the fellowship submission and you meet all requirements</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Research Match - This is extremely important to make sure your research interests connect with the funders’ interest</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Time – a competitive proposal can be written in the time available. This goes back to the planning and organization.</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0" lvl="1" indent="0" algn="l" rtl="0">
              <a:spcBef>
                <a:spcPts val="450"/>
              </a:spcBef>
              <a:spcAft>
                <a:spcPts val="0"/>
              </a:spcAft>
              <a:buNone/>
            </a:pPr>
            <a:endParaRPr sz="1200" dirty="0">
              <a:latin typeface="Bebas Neue"/>
              <a:ea typeface="Bebas Neue"/>
              <a:cs typeface="Bebas Neue"/>
              <a:sym typeface="Bebas Neue"/>
            </a:endParaRPr>
          </a:p>
        </p:txBody>
      </p:sp>
      <p:sp>
        <p:nvSpPr>
          <p:cNvPr id="262" name="Google Shape;262;gd653209c3f_0_5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300">
                <a:solidFill>
                  <a:srgbClr val="000000"/>
                </a:solidFill>
                <a:latin typeface="Arial"/>
                <a:ea typeface="Arial"/>
                <a:cs typeface="Arial"/>
                <a:sym typeface="Arial"/>
              </a:rPr>
              <a:t>31</a:t>
            </a:fld>
            <a:endParaRPr sz="1300" dirty="0">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There are fellowship opportunities for a wide variety of areas, including English, philosophy, and social science areas. Traditional STEM areas of course, but also for other areas.</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These opportunities may not seem easy to find, but there are various ways of identifying funding.</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163185" lvl="1" indent="0" defTabSz="461635" eaLnBrk="1" fontAlgn="auto" hangingPunct="1">
              <a:spcBef>
                <a:spcPct val="50000"/>
              </a:spcBef>
              <a:spcAft>
                <a:spcPts val="0"/>
              </a:spcAft>
              <a:buClr>
                <a:schemeClr val="accent4">
                  <a:lumMod val="75000"/>
                </a:schemeClr>
              </a:buClr>
              <a:buNone/>
              <a:defRPr/>
            </a:pPr>
            <a:r>
              <a:rPr lang="en-US" sz="1200" b="0" i="0" u="sng" strike="noStrike" kern="1200" cap="none" dirty="0">
                <a:solidFill>
                  <a:schemeClr val="tx1"/>
                </a:solidFill>
                <a:effectLst/>
                <a:latin typeface="Arial"/>
                <a:ea typeface="Arial"/>
                <a:cs typeface="Arial"/>
                <a:sym typeface="Arial"/>
              </a:rPr>
              <a:t>Internal Funding </a:t>
            </a:r>
            <a:r>
              <a:rPr lang="en-US" sz="1200" b="0" i="0" u="none" strike="noStrike" kern="1200" cap="none" dirty="0">
                <a:solidFill>
                  <a:schemeClr val="tx1"/>
                </a:solidFill>
                <a:effectLst/>
                <a:latin typeface="Arial"/>
                <a:ea typeface="Arial"/>
                <a:cs typeface="Arial"/>
                <a:sym typeface="Arial"/>
              </a:rPr>
              <a:t>opportunities inside your institution can be identified in various places. The first place being your graduate school or department. They typically house the internal opportunity and are the best places to start.</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If you are a part of an undergraduate program like LSU Discover, MARC, LS-AMP, etc. They typically know of internal opportunities as well.</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Institution-wide opportunities can exist as well. These opportunities will be broadly disseminated in campus news so be sure to look</a:t>
            </a:r>
            <a:r>
              <a:rPr lang="en-US" sz="1200" b="0" i="0" u="none" strike="noStrike" kern="1200" cap="none" baseline="0" dirty="0">
                <a:solidFill>
                  <a:schemeClr val="tx1"/>
                </a:solidFill>
                <a:effectLst/>
                <a:latin typeface="Arial"/>
                <a:ea typeface="Arial"/>
                <a:cs typeface="Arial"/>
                <a:sym typeface="Arial"/>
              </a:rPr>
              <a:t> out for them</a:t>
            </a: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endParaRPr lang="en-US" sz="1200" b="0" i="0" u="sng" strike="noStrike" kern="1200" cap="none" dirty="0">
              <a:solidFill>
                <a:schemeClr val="tx1"/>
              </a:solidFill>
              <a:effectLst/>
              <a:latin typeface="Arial"/>
              <a:ea typeface="Arial"/>
              <a:cs typeface="Arial"/>
              <a:sym typeface="Arial"/>
            </a:endParaRPr>
          </a:p>
          <a:p>
            <a:pPr marL="163185" lvl="1" indent="0" defTabSz="461635" eaLnBrk="1" fontAlgn="auto" hangingPunct="1">
              <a:spcBef>
                <a:spcPct val="50000"/>
              </a:spcBef>
              <a:spcAft>
                <a:spcPts val="0"/>
              </a:spcAft>
              <a:buClr>
                <a:schemeClr val="accent4">
                  <a:lumMod val="75000"/>
                </a:schemeClr>
              </a:buClr>
              <a:buNone/>
              <a:defRPr/>
            </a:pPr>
            <a:r>
              <a:rPr lang="en-US" sz="1200" b="0" i="0" u="sng" strike="noStrike" kern="1200" cap="none" dirty="0">
                <a:solidFill>
                  <a:schemeClr val="tx1"/>
                </a:solidFill>
                <a:effectLst/>
                <a:latin typeface="Arial"/>
                <a:ea typeface="Arial"/>
                <a:cs typeface="Arial"/>
                <a:sym typeface="Arial"/>
              </a:rPr>
              <a:t>External</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Find Fellowship databases like the one offered by  Johns Hopkins University, or profellow.com has a database for searching for opportunities at various levels. Typically your university also has an external fellowship database. This is typically housed on the graduate school or research department website.  LS</a:t>
            </a:r>
            <a:r>
              <a:rPr lang="en-US" sz="1200" b="0" i="0" u="none" strike="noStrike" kern="1200" cap="none" baseline="0" dirty="0">
                <a:solidFill>
                  <a:schemeClr val="tx1"/>
                </a:solidFill>
                <a:effectLst/>
                <a:latin typeface="Arial"/>
                <a:ea typeface="Arial"/>
                <a:cs typeface="Arial"/>
                <a:sym typeface="Arial"/>
              </a:rPr>
              <a:t>U Honors College has a database. </a:t>
            </a: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There are databases for regional and national foundations who support research in various areas. These fellowship opportunities are typically laser focused on the mission and vision of the foundation, but often offer great support.</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Check with your professional associations for opportunities as well. Sometimes Greek organizations are professional associations offer fellowships are stipends to support your next chapter.</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Finally, government entities like the Department of Defense and others offer opportunities.</a:t>
            </a:r>
          </a:p>
          <a:p>
            <a:pPr marL="461635" lvl="1" defTabSz="461635" eaLnBrk="1" fontAlgn="auto" hangingPunct="1">
              <a:spcBef>
                <a:spcPct val="50000"/>
              </a:spcBef>
              <a:spcAft>
                <a:spcPts val="0"/>
              </a:spcAft>
              <a:buClr>
                <a:schemeClr val="accent4">
                  <a:lumMod val="75000"/>
                </a:schemeClr>
              </a:buClr>
              <a:defRPr/>
            </a:pPr>
            <a:endParaRPr lang="en-US" sz="1200" b="0" i="0" u="none" strike="noStrike" kern="1200" cap="none" dirty="0">
              <a:solidFill>
                <a:schemeClr val="tx1"/>
              </a:solidFill>
              <a:effectLst/>
              <a:latin typeface="Arial"/>
              <a:ea typeface="Arial"/>
              <a:cs typeface="Arial"/>
              <a:sym typeface="Arial"/>
            </a:endParaRPr>
          </a:p>
          <a:p>
            <a:pPr marL="461635" lvl="1" defTabSz="461635" eaLnBrk="1" fontAlgn="auto" hangingPunct="1">
              <a:spcBef>
                <a:spcPct val="50000"/>
              </a:spcBef>
              <a:spcAft>
                <a:spcPts val="0"/>
              </a:spcAft>
              <a:buClr>
                <a:schemeClr val="accent4">
                  <a:lumMod val="75000"/>
                </a:schemeClr>
              </a:buClr>
              <a:defRPr/>
            </a:pPr>
            <a:r>
              <a:rPr lang="en-US" sz="1200" b="0" i="0" u="none" strike="noStrike" kern="1200" cap="none" dirty="0">
                <a:solidFill>
                  <a:schemeClr val="tx1"/>
                </a:solidFill>
                <a:effectLst/>
                <a:latin typeface="Arial"/>
                <a:ea typeface="Arial"/>
                <a:cs typeface="Arial"/>
                <a:sym typeface="Arial"/>
              </a:rPr>
              <a:t>Google can be a great search engine to identify any of these opportunities.</a:t>
            </a:r>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479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61635" lvl="1" defTabSz="461635" eaLnBrk="1" fontAlgn="auto" hangingPunct="1">
              <a:spcBef>
                <a:spcPct val="50000"/>
              </a:spcBef>
              <a:spcAft>
                <a:spcPts val="0"/>
              </a:spcAft>
              <a:buClr>
                <a:schemeClr val="accent4">
                  <a:lumMod val="75000"/>
                </a:schemeClr>
              </a:buClr>
              <a:defRPr/>
            </a:pPr>
            <a:r>
              <a:rPr lang="en-US" sz="800" kern="1200" dirty="0">
                <a:solidFill>
                  <a:schemeClr val="tx1"/>
                </a:solidFill>
                <a:effectLst/>
                <a:latin typeface="Calibri" panose="020F0502020204030204" pitchFamily="34" charset="0"/>
                <a:ea typeface="+mn-ea"/>
                <a:cs typeface="Calibri" panose="020F0502020204030204" pitchFamily="34" charset="0"/>
              </a:rPr>
              <a:t>Eligibility is a major  factor to consider when identifying these different opportunities. With the first question being am I at the right stage for this opportunity? </a:t>
            </a:r>
          </a:p>
          <a:p>
            <a:pPr marL="461635" lvl="1" defTabSz="461635" eaLnBrk="1" fontAlgn="auto" hangingPunct="1">
              <a:spcBef>
                <a:spcPct val="50000"/>
              </a:spcBef>
              <a:spcAft>
                <a:spcPts val="0"/>
              </a:spcAft>
              <a:buClr>
                <a:schemeClr val="accent4">
                  <a:lumMod val="75000"/>
                </a:schemeClr>
              </a:buClr>
              <a:defRPr/>
            </a:pPr>
            <a:endParaRPr lang="en-US" sz="800" kern="1200" dirty="0">
              <a:solidFill>
                <a:schemeClr val="tx1"/>
              </a:solidFill>
              <a:effectLst/>
              <a:latin typeface="Calibri" panose="020F0502020204030204" pitchFamily="34" charset="0"/>
              <a:ea typeface="+mn-ea"/>
              <a:cs typeface="Calibri" panose="020F0502020204030204" pitchFamily="34" charset="0"/>
            </a:endParaRPr>
          </a:p>
          <a:p>
            <a:pPr marL="461635" lvl="1" defTabSz="461635" eaLnBrk="1" fontAlgn="auto" hangingPunct="1">
              <a:spcBef>
                <a:spcPct val="50000"/>
              </a:spcBef>
              <a:spcAft>
                <a:spcPts val="0"/>
              </a:spcAft>
              <a:buClr>
                <a:schemeClr val="accent4">
                  <a:lumMod val="75000"/>
                </a:schemeClr>
              </a:buClr>
              <a:defRPr/>
            </a:pPr>
            <a:r>
              <a:rPr lang="en-US" sz="800" kern="1200" dirty="0">
                <a:solidFill>
                  <a:schemeClr val="tx1"/>
                </a:solidFill>
                <a:effectLst/>
                <a:latin typeface="Calibri" panose="020F0502020204030204" pitchFamily="34" charset="0"/>
                <a:ea typeface="+mn-ea"/>
                <a:cs typeface="Calibri" panose="020F0502020204030204" pitchFamily="34" charset="0"/>
              </a:rPr>
              <a:t>Fellowships can support students pursuing doctoral studies at various stages, and you want to be sure you are applying for your current stage or planning for the next stage. </a:t>
            </a:r>
          </a:p>
          <a:p>
            <a:pPr marL="461635" lvl="1" defTabSz="461635" eaLnBrk="1" fontAlgn="auto" hangingPunct="1">
              <a:spcBef>
                <a:spcPct val="50000"/>
              </a:spcBef>
              <a:spcAft>
                <a:spcPts val="0"/>
              </a:spcAft>
              <a:buClr>
                <a:schemeClr val="accent4">
                  <a:lumMod val="75000"/>
                </a:schemeClr>
              </a:buClr>
              <a:defRPr/>
            </a:pPr>
            <a:endParaRPr lang="en-US" sz="800" kern="1200" dirty="0">
              <a:solidFill>
                <a:schemeClr val="tx1"/>
              </a:solidFill>
              <a:effectLst/>
              <a:latin typeface="Calibri" panose="020F0502020204030204" pitchFamily="34" charset="0"/>
              <a:ea typeface="+mn-ea"/>
              <a:cs typeface="Calibri" panose="020F0502020204030204" pitchFamily="34" charset="0"/>
            </a:endParaRPr>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r>
              <a:rPr lang="en-US" sz="800" kern="1200" dirty="0">
                <a:solidFill>
                  <a:schemeClr val="tx1"/>
                </a:solidFill>
                <a:effectLst/>
                <a:latin typeface="Calibri" panose="020F0502020204030204" pitchFamily="34" charset="0"/>
                <a:ea typeface="+mn-ea"/>
                <a:cs typeface="Calibri" panose="020F0502020204030204" pitchFamily="34" charset="0"/>
              </a:rPr>
              <a:t>Early Stage – is typically for early stage doctoral students who have not completed any milestones and supports </a:t>
            </a:r>
            <a:r>
              <a:rPr lang="en-US" sz="1100" b="0" dirty="0"/>
              <a:t>Funds for living , tuition and fees, as well as a stipend .</a:t>
            </a:r>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endParaRPr lang="en-US" sz="1100" dirty="0"/>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r>
              <a:rPr lang="en-US" sz="1100" dirty="0"/>
              <a:t>Predoctoral -  Pre-prospectus or pre-dissertation and have recently passed some preliminary exams. These students are exploring or beginning to launch research on a project related to the core research interests of the advisor. Funds research and experiences that aid research, such as travel, language study, and supplies.</a:t>
            </a:r>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endParaRPr lang="en-US" sz="1100" dirty="0"/>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r>
              <a:rPr lang="en-US" sz="1100" dirty="0"/>
              <a:t>Dissertation - Funds research and experiences that aid research, such as language study, travel, supplies, facility use, and/or stipend for living after the dissertation is completed.</a:t>
            </a:r>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endParaRPr lang="en-US" sz="1100" dirty="0"/>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r>
              <a:rPr lang="en-US" sz="1100" dirty="0"/>
              <a:t>Analysis and/or Write Up- Funds tuition and fees, stipend for living expenses to </a:t>
            </a:r>
            <a:endParaRPr lang="en-US" dirty="0"/>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endParaRPr lang="en-US" dirty="0"/>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r>
              <a:rPr lang="en-US" sz="1100" dirty="0"/>
              <a:t>Postdoctoral - Funds opportunities toward the development for </a:t>
            </a:r>
            <a:r>
              <a:rPr lang="en-US" sz="1100" b="0" i="0" kern="1200" dirty="0">
                <a:solidFill>
                  <a:schemeClr val="tx1"/>
                </a:solidFill>
                <a:effectLst/>
                <a:latin typeface="+mn-lt"/>
                <a:ea typeface="+mn-ea"/>
                <a:cs typeface="+mn-cs"/>
              </a:rPr>
              <a:t>individuals planning research careers in academia, government, or industry, the postdoc years can be an opportunity to develop independence, hone technical skills, and focus research interests in a specified field.</a:t>
            </a:r>
            <a:endParaRPr lang="en-US" sz="1100" dirty="0"/>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endParaRPr lang="en-US" sz="1100" dirty="0"/>
          </a:p>
          <a:p>
            <a:pPr marL="461635" lvl="1" defTabSz="461635" eaLnBrk="1" fontAlgn="auto" hangingPunct="1">
              <a:spcBef>
                <a:spcPct val="50000"/>
              </a:spcBef>
              <a:spcAft>
                <a:spcPts val="0"/>
              </a:spcAft>
              <a:buClr>
                <a:schemeClr val="accent4">
                  <a:lumMod val="75000"/>
                </a:schemeClr>
              </a:buClr>
              <a:defRPr/>
            </a:pPr>
            <a:r>
              <a:rPr lang="en-US" sz="1100" kern="1200" dirty="0">
                <a:solidFill>
                  <a:schemeClr val="tx1"/>
                </a:solidFill>
                <a:effectLst/>
                <a:latin typeface="+mn-lt"/>
                <a:ea typeface="+mn-ea"/>
                <a:cs typeface="+mn-cs"/>
              </a:rPr>
              <a:t>There may be other eligibility issues other than your current research status including citizenship status. Advisor approval, and employment status.</a:t>
            </a:r>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181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828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a typeface="Arial"/>
                <a:cs typeface="Calibri" panose="020F0502020204030204" pitchFamily="34" charset="0"/>
              </a:rPr>
              <a:t>How well do you fit what the funding agency is looking for?</a:t>
            </a:r>
          </a:p>
          <a:p>
            <a:pPr marL="18973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ea typeface="Arial"/>
              <a:cs typeface="Calibri" panose="020F0502020204030204" pitchFamily="34" charset="0"/>
            </a:endParaRPr>
          </a:p>
          <a:p>
            <a:pPr marL="18973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Arial"/>
                <a:cs typeface="Calibri" panose="020F0502020204030204" pitchFamily="34" charset="0"/>
              </a:rPr>
              <a:t>Does you project match the funder’s goals and priorities? Many funding agencies have websites with helpful information about the sponsor</a:t>
            </a:r>
            <a:r>
              <a:rPr lang="ja-JP" altLang="en-US" dirty="0">
                <a:ea typeface="Arial"/>
                <a:cs typeface="Calibri" panose="020F0502020204030204" pitchFamily="34" charset="0"/>
              </a:rPr>
              <a:t>’</a:t>
            </a:r>
            <a:r>
              <a:rPr lang="en-US" dirty="0">
                <a:ea typeface="Arial"/>
                <a:cs typeface="Calibri" panose="020F0502020204030204" pitchFamily="34" charset="0"/>
              </a:rPr>
              <a:t>s goals and priorities? What have they funded in the past? Do you know any past recipients or reviewers that can review your work? </a:t>
            </a:r>
            <a:r>
              <a:rPr lang="en-US" b="1" dirty="0"/>
              <a:t>Have candidates who are similar to you been selected for this opportunity?</a:t>
            </a:r>
          </a:p>
          <a:p>
            <a:pPr marL="299720" indent="-274320">
              <a:lnSpc>
                <a:spcPct val="100000"/>
              </a:lnSpc>
              <a:spcBef>
                <a:spcPts val="100"/>
              </a:spcBef>
              <a:buClr>
                <a:srgbClr val="0AD0D9"/>
              </a:buClr>
              <a:buSzPct val="95833"/>
              <a:buFont typeface="Arial"/>
              <a:buChar char="•"/>
              <a:tabLst>
                <a:tab pos="299085" algn="l"/>
                <a:tab pos="299720" algn="l"/>
                <a:tab pos="3212465" algn="l"/>
              </a:tabLst>
            </a:pPr>
            <a:endParaRPr lang="en-US" sz="1200" b="0" i="0" u="none" strike="noStrike" kern="1200" cap="none" dirty="0">
              <a:solidFill>
                <a:schemeClr val="tx1"/>
              </a:solidFill>
              <a:effectLst/>
              <a:latin typeface="Arial"/>
              <a:ea typeface="Arial"/>
              <a:cs typeface="Arial"/>
              <a:sym typeface="Arial"/>
            </a:endParaRPr>
          </a:p>
          <a:p>
            <a:pPr marL="299720" indent="-274320">
              <a:lnSpc>
                <a:spcPct val="100000"/>
              </a:lnSpc>
              <a:spcBef>
                <a:spcPts val="100"/>
              </a:spcBef>
              <a:buClr>
                <a:srgbClr val="0AD0D9"/>
              </a:buClr>
              <a:buSzPct val="95833"/>
              <a:buFont typeface="Arial"/>
              <a:buChar char="•"/>
              <a:tabLst>
                <a:tab pos="299085" algn="l"/>
                <a:tab pos="299720" algn="l"/>
                <a:tab pos="3212465" algn="l"/>
              </a:tabLst>
            </a:pPr>
            <a:r>
              <a:rPr lang="en-US" sz="1200" b="0" i="0" u="none" strike="noStrike" kern="1200" cap="none" dirty="0">
                <a:solidFill>
                  <a:schemeClr val="tx1"/>
                </a:solidFill>
                <a:effectLst/>
                <a:latin typeface="Arial"/>
                <a:ea typeface="Arial"/>
                <a:cs typeface="Arial"/>
                <a:sym typeface="Arial"/>
              </a:rPr>
              <a:t>Different funding agencies fund research at different levels. For instance, </a:t>
            </a:r>
          </a:p>
          <a:p>
            <a:pPr marL="756920" lvl="1" indent="-274320">
              <a:lnSpc>
                <a:spcPct val="100000"/>
              </a:lnSpc>
              <a:spcBef>
                <a:spcPts val="100"/>
              </a:spcBef>
              <a:buClr>
                <a:srgbClr val="0AD0D9"/>
              </a:buClr>
              <a:buSzPct val="95833"/>
              <a:buFont typeface="Arial"/>
              <a:buChar char="•"/>
              <a:tabLst>
                <a:tab pos="299085" algn="l"/>
                <a:tab pos="299720" algn="l"/>
                <a:tab pos="3212465" algn="l"/>
              </a:tabLst>
            </a:pPr>
            <a:r>
              <a:rPr lang="en-US" sz="1200" b="0" i="0" u="none" strike="noStrike" kern="1200" cap="none" dirty="0">
                <a:solidFill>
                  <a:schemeClr val="tx1"/>
                </a:solidFill>
                <a:effectLst/>
                <a:latin typeface="Arial"/>
                <a:ea typeface="Arial"/>
                <a:cs typeface="Arial"/>
                <a:sym typeface="Arial"/>
              </a:rPr>
              <a:t>To qualify for NIH, you must be at the dissertation research stage of training at the time of award  and enrolled in a Ph.D. or equivalent research degree program, a formally combined M.D. and  Ph.D. program, or other combined professional/clinical and research doctoral program in the  biomedical, behavioral, or clinical sciences.</a:t>
            </a:r>
          </a:p>
          <a:p>
            <a:pPr marL="756920" lvl="1" indent="-274320">
              <a:lnSpc>
                <a:spcPct val="100000"/>
              </a:lnSpc>
              <a:spcBef>
                <a:spcPts val="100"/>
              </a:spcBef>
              <a:buClr>
                <a:srgbClr val="0AD0D9"/>
              </a:buClr>
              <a:buSzPct val="95833"/>
              <a:buFont typeface="Arial"/>
              <a:buChar char="•"/>
              <a:tabLst>
                <a:tab pos="299085" algn="l"/>
                <a:tab pos="299720" algn="l"/>
                <a:tab pos="3212465" algn="l"/>
              </a:tabLst>
            </a:pPr>
            <a:endParaRPr lang="en-US" sz="1200" b="0" i="0" u="none" strike="noStrike" kern="1200" cap="none" dirty="0">
              <a:solidFill>
                <a:schemeClr val="tx1"/>
              </a:solidFill>
              <a:effectLst/>
              <a:latin typeface="Arial"/>
              <a:ea typeface="Arial"/>
              <a:cs typeface="Arial"/>
              <a:sym typeface="Arial"/>
            </a:endParaRPr>
          </a:p>
          <a:p>
            <a:pPr marL="756920" lvl="1" indent="-274320">
              <a:lnSpc>
                <a:spcPct val="100000"/>
              </a:lnSpc>
              <a:spcBef>
                <a:spcPts val="100"/>
              </a:spcBef>
              <a:buClr>
                <a:srgbClr val="0AD0D9"/>
              </a:buClr>
              <a:buSzPct val="95833"/>
              <a:buFont typeface="Arial"/>
              <a:buChar char="•"/>
              <a:tabLst>
                <a:tab pos="299085" algn="l"/>
                <a:tab pos="299720" algn="l"/>
                <a:tab pos="3212465" algn="l"/>
              </a:tabLst>
            </a:pPr>
            <a:r>
              <a:rPr lang="en-US" sz="1200" b="0" i="0" u="none" strike="noStrike" kern="1200" cap="none" dirty="0">
                <a:solidFill>
                  <a:schemeClr val="tx1"/>
                </a:solidFill>
                <a:effectLst/>
                <a:latin typeface="Arial"/>
                <a:ea typeface="Arial"/>
                <a:cs typeface="Arial"/>
                <a:sym typeface="Arial"/>
              </a:rPr>
              <a:t>The NSF GRFP recognizes and supports outstanding graduate students in NSF-supported STEM  disciplines who are pursuing research-based master's and doctoral degrees at accredited US  institutions.</a:t>
            </a:r>
          </a:p>
          <a:p>
            <a:pPr marL="756920" lvl="1" indent="-274320">
              <a:lnSpc>
                <a:spcPct val="100000"/>
              </a:lnSpc>
              <a:spcBef>
                <a:spcPts val="100"/>
              </a:spcBef>
              <a:buClr>
                <a:srgbClr val="0AD0D9"/>
              </a:buClr>
              <a:buSzPct val="95833"/>
              <a:buFont typeface="Arial"/>
              <a:buChar char="•"/>
              <a:tabLst>
                <a:tab pos="299085" algn="l"/>
                <a:tab pos="299720" algn="l"/>
                <a:tab pos="3212465" algn="l"/>
              </a:tabLst>
            </a:pPr>
            <a:endParaRPr lang="en-US" sz="1200" b="0" i="0" u="none" strike="noStrike" kern="1200" cap="none" dirty="0">
              <a:solidFill>
                <a:schemeClr val="tx1"/>
              </a:solidFill>
              <a:effectLst/>
              <a:latin typeface="Arial"/>
              <a:ea typeface="Arial"/>
              <a:cs typeface="Arial"/>
              <a:sym typeface="Arial"/>
            </a:endParaRPr>
          </a:p>
          <a:p>
            <a:pPr marL="299720" indent="-274320">
              <a:lnSpc>
                <a:spcPct val="100000"/>
              </a:lnSpc>
              <a:spcBef>
                <a:spcPts val="100"/>
              </a:spcBef>
              <a:buClr>
                <a:srgbClr val="0AD0D9"/>
              </a:buClr>
              <a:buSzPct val="95833"/>
              <a:buFont typeface="Arial"/>
              <a:buChar char="•"/>
              <a:tabLst>
                <a:tab pos="299085" algn="l"/>
                <a:tab pos="299720" algn="l"/>
                <a:tab pos="3212465" algn="l"/>
              </a:tabLst>
            </a:pPr>
            <a:r>
              <a:rPr lang="en-US" sz="1200" b="0" i="0" u="none" strike="noStrike" kern="1200" cap="none" dirty="0">
                <a:solidFill>
                  <a:schemeClr val="tx1"/>
                </a:solidFill>
                <a:effectLst/>
                <a:latin typeface="Arial"/>
                <a:ea typeface="Arial"/>
                <a:cs typeface="Arial"/>
                <a:sym typeface="Arial"/>
              </a:rPr>
              <a:t>Are you looking for fellowships that provide additional training or mentorship to help you develop and grow. This is something to consider when applying for a fellowship. </a:t>
            </a:r>
          </a:p>
          <a:p>
            <a:pPr marL="299720" indent="-274320">
              <a:lnSpc>
                <a:spcPct val="100000"/>
              </a:lnSpc>
              <a:spcBef>
                <a:spcPts val="100"/>
              </a:spcBef>
              <a:buClr>
                <a:srgbClr val="0AD0D9"/>
              </a:buClr>
              <a:buSzPct val="95833"/>
              <a:buFont typeface="Arial"/>
              <a:buChar char="•"/>
              <a:tabLst>
                <a:tab pos="299085" algn="l"/>
                <a:tab pos="299720" algn="l"/>
                <a:tab pos="3212465" algn="l"/>
              </a:tabLst>
            </a:pPr>
            <a:endParaRPr lang="en-US" sz="1200" b="0" i="0" u="none" strike="noStrike" kern="1200" cap="none" dirty="0">
              <a:solidFill>
                <a:schemeClr val="tx1"/>
              </a:solidFill>
              <a:effectLst/>
              <a:latin typeface="Arial"/>
              <a:ea typeface="Arial"/>
              <a:cs typeface="Arial"/>
              <a:sym typeface="Arial"/>
            </a:endParaRPr>
          </a:p>
          <a:p>
            <a:pPr marL="299720" indent="-274320">
              <a:lnSpc>
                <a:spcPct val="100000"/>
              </a:lnSpc>
              <a:spcBef>
                <a:spcPts val="100"/>
              </a:spcBef>
              <a:buClr>
                <a:srgbClr val="0AD0D9"/>
              </a:buClr>
              <a:buSzPct val="95833"/>
              <a:buFont typeface="Arial"/>
              <a:buChar char="•"/>
              <a:tabLst>
                <a:tab pos="299085" algn="l"/>
                <a:tab pos="299720" algn="l"/>
                <a:tab pos="3212465" algn="l"/>
              </a:tabLst>
            </a:pPr>
            <a:r>
              <a:rPr lang="en-US" sz="1200" b="0" i="0" u="none" strike="noStrike" kern="1200" cap="none" dirty="0">
                <a:solidFill>
                  <a:schemeClr val="tx1"/>
                </a:solidFill>
                <a:effectLst/>
                <a:latin typeface="Arial"/>
                <a:ea typeface="Arial"/>
                <a:cs typeface="Arial"/>
                <a:sym typeface="Arial"/>
              </a:rPr>
              <a:t>Are you living in an area or plan to live in an area with a high cost of living and your current assistantship barely covers your needs. You want to be sure that what you are applying for provides an opportunity for more financial support. IF traveling to conferences and insurance is something that is important to you and you may want to have this covered then looking at fellowships that offer these types of support is important.</a:t>
            </a:r>
          </a:p>
          <a:p>
            <a:pPr marL="299720" indent="-274320">
              <a:lnSpc>
                <a:spcPct val="100000"/>
              </a:lnSpc>
              <a:spcBef>
                <a:spcPts val="100"/>
              </a:spcBef>
              <a:buClr>
                <a:srgbClr val="0AD0D9"/>
              </a:buClr>
              <a:buSzPct val="95833"/>
              <a:buFont typeface="Arial"/>
              <a:buChar char="•"/>
              <a:tabLst>
                <a:tab pos="299085" algn="l"/>
                <a:tab pos="299720" algn="l"/>
                <a:tab pos="3212465" algn="l"/>
              </a:tabLst>
            </a:pPr>
            <a:endParaRPr lang="en-US" sz="1200" b="0" i="0" u="none" strike="noStrike" kern="1200" cap="none" dirty="0">
              <a:solidFill>
                <a:schemeClr val="tx1"/>
              </a:solidFill>
              <a:effectLst/>
              <a:latin typeface="Arial"/>
              <a:ea typeface="Arial"/>
              <a:cs typeface="Arial"/>
              <a:sym typeface="Arial"/>
            </a:endParaRPr>
          </a:p>
          <a:p>
            <a:pPr marL="299720" indent="-274320">
              <a:lnSpc>
                <a:spcPct val="100000"/>
              </a:lnSpc>
              <a:spcBef>
                <a:spcPts val="100"/>
              </a:spcBef>
              <a:buClr>
                <a:srgbClr val="0AD0D9"/>
              </a:buClr>
              <a:buSzPct val="95833"/>
              <a:buFont typeface="Arial"/>
              <a:buChar char="•"/>
              <a:tabLst>
                <a:tab pos="299085" algn="l"/>
                <a:tab pos="299720" algn="l"/>
                <a:tab pos="3212465" algn="l"/>
              </a:tabLst>
            </a:pPr>
            <a:r>
              <a:rPr lang="en-US" sz="1200" b="0" i="0" u="none" strike="noStrike" kern="1200" cap="none" dirty="0">
                <a:solidFill>
                  <a:schemeClr val="tx1"/>
                </a:solidFill>
                <a:effectLst/>
                <a:latin typeface="Arial"/>
                <a:ea typeface="Arial"/>
                <a:cs typeface="Arial"/>
                <a:sym typeface="Arial"/>
              </a:rPr>
              <a:t>Fellowships have a competitive application process that can be both lengthy and time-intensive. Professional fellowships usually require an application, essays, 2-3 reference letters and in some cases, a project proposal. Unlike a job application that typically requires only a resume and cover letter, a fellowship application can take weeks to months of planning and preparation. Therefore, be realistic about your current demands at school, work, and home, and consider if you have the adequate free time to work on your application.</a:t>
            </a:r>
            <a:endParaRPr lang="en-US" sz="2400" spc="-30" dirty="0">
              <a:latin typeface="Calibri" panose="020F0502020204030204" pitchFamily="34" charset="0"/>
              <a:cs typeface="Calibri" panose="020F0502020204030204" pitchFamily="34" charset="0"/>
            </a:endParaRPr>
          </a:p>
          <a:p>
            <a:pPr marL="299720" indent="-274320">
              <a:lnSpc>
                <a:spcPct val="100000"/>
              </a:lnSpc>
              <a:spcBef>
                <a:spcPts val="100"/>
              </a:spcBef>
              <a:buClr>
                <a:srgbClr val="0AD0D9"/>
              </a:buClr>
              <a:buSzPct val="95833"/>
              <a:buFont typeface="Arial"/>
              <a:buChar char="•"/>
              <a:tabLst>
                <a:tab pos="299085" algn="l"/>
                <a:tab pos="299720" algn="l"/>
                <a:tab pos="3212465" algn="l"/>
              </a:tabLst>
            </a:pPr>
            <a:endParaRPr lang="en-US" sz="2400" spc="-30" dirty="0">
              <a:latin typeface="Calibri" panose="020F0502020204030204" pitchFamily="34" charset="0"/>
              <a:cs typeface="Calibri" panose="020F0502020204030204" pitchFamily="34" charset="0"/>
            </a:endParaRPr>
          </a:p>
          <a:p>
            <a:pPr marL="299720" indent="-274320">
              <a:lnSpc>
                <a:spcPct val="100000"/>
              </a:lnSpc>
              <a:spcBef>
                <a:spcPts val="100"/>
              </a:spcBef>
              <a:buClr>
                <a:srgbClr val="0AD0D9"/>
              </a:buClr>
              <a:buSzPct val="95833"/>
              <a:buFont typeface="Arial"/>
              <a:buChar char="•"/>
              <a:tabLst>
                <a:tab pos="299085" algn="l"/>
                <a:tab pos="299720" algn="l"/>
                <a:tab pos="3212465" algn="l"/>
              </a:tabLst>
            </a:pPr>
            <a:r>
              <a:rPr lang="en-US" sz="2400" spc="-30" dirty="0">
                <a:latin typeface="Calibri" panose="020F0502020204030204" pitchFamily="34" charset="0"/>
                <a:cs typeface="Calibri" panose="020F0502020204030204" pitchFamily="34" charset="0"/>
              </a:rPr>
              <a:t>Most importantly, get feedback from your support system on whether or not the funding source is a good fit. </a:t>
            </a:r>
          </a:p>
          <a:p>
            <a:pPr marL="299720" indent="-274320">
              <a:lnSpc>
                <a:spcPct val="100000"/>
              </a:lnSpc>
              <a:spcBef>
                <a:spcPts val="100"/>
              </a:spcBef>
              <a:buClr>
                <a:srgbClr val="0AD0D9"/>
              </a:buClr>
              <a:buSzPct val="95833"/>
              <a:buFont typeface="Arial"/>
              <a:buChar char="•"/>
              <a:tabLst>
                <a:tab pos="299085" algn="l"/>
                <a:tab pos="299720" algn="l"/>
                <a:tab pos="3212465" algn="l"/>
              </a:tabLst>
            </a:pPr>
            <a:endParaRPr lang="en-US" sz="2400" spc="-3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882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indent="-342900">
              <a:spcBef>
                <a:spcPts val="600"/>
              </a:spcBef>
              <a:buClr>
                <a:schemeClr val="accent2"/>
              </a:buClr>
              <a:buFont typeface="Arial" panose="020B0604020202020204" pitchFamily="34" charset="0"/>
              <a:buChar char="•"/>
            </a:pPr>
            <a:r>
              <a:rPr lang="en-US" dirty="0">
                <a:ea typeface="Arial"/>
                <a:cs typeface="Calibri" panose="020F0502020204030204" pitchFamily="34" charset="0"/>
              </a:rPr>
              <a:t>Start early.</a:t>
            </a:r>
          </a:p>
          <a:p>
            <a:pPr marL="461635" lvl="1" defTabSz="461635" eaLnBrk="1" fontAlgn="auto" hangingPunct="1">
              <a:spcBef>
                <a:spcPct val="50000"/>
              </a:spcBef>
              <a:spcAft>
                <a:spcPts val="0"/>
              </a:spcAft>
              <a:buClr>
                <a:schemeClr val="accent4">
                  <a:lumMod val="75000"/>
                </a:schemeClr>
              </a:buClr>
              <a:defRPr/>
            </a:pPr>
            <a:r>
              <a:rPr lang="en-US" dirty="0">
                <a:ea typeface="Arial"/>
                <a:cs typeface="Calibri" panose="020F0502020204030204" pitchFamily="34" charset="0"/>
              </a:rPr>
              <a:t>Start forming your ideas and outline early. Fellowships typically have several moving parts ( as you will talk about later with Dr. Vicente) so it is best to start as early as possible.</a:t>
            </a:r>
          </a:p>
          <a:p>
            <a:pPr marL="461635" lvl="1" defTabSz="461635" eaLnBrk="1" fontAlgn="auto" hangingPunct="1">
              <a:spcBef>
                <a:spcPct val="50000"/>
              </a:spcBef>
              <a:spcAft>
                <a:spcPts val="0"/>
              </a:spcAft>
              <a:buClr>
                <a:schemeClr val="accent4">
                  <a:lumMod val="75000"/>
                </a:schemeClr>
              </a:buClr>
              <a:defRPr/>
            </a:pPr>
            <a:endParaRPr lang="en-US" dirty="0">
              <a:ea typeface="Arial"/>
              <a:cs typeface="Calibri" panose="020F0502020204030204" pitchFamily="34" charset="0"/>
            </a:endParaRPr>
          </a:p>
          <a:p>
            <a:pPr marL="342900" indent="-342900">
              <a:spcBef>
                <a:spcPts val="600"/>
              </a:spcBef>
              <a:buClr>
                <a:schemeClr val="accent2"/>
              </a:buClr>
              <a:buFont typeface="Arial" panose="020B0604020202020204" pitchFamily="34" charset="0"/>
              <a:buChar char="•"/>
            </a:pPr>
            <a:r>
              <a:rPr lang="en-US" dirty="0">
                <a:ea typeface="Arial"/>
                <a:cs typeface="Calibri" panose="020F0502020204030204" pitchFamily="34" charset="0"/>
              </a:rPr>
              <a:t>Create and assess your timeline.</a:t>
            </a:r>
          </a:p>
          <a:p>
            <a:pPr marL="668337" lvl="1" indent="-342900">
              <a:spcBef>
                <a:spcPts val="600"/>
              </a:spcBef>
              <a:buClr>
                <a:schemeClr val="accent2"/>
              </a:buClr>
              <a:buFont typeface="Arial" panose="020B0604020202020204" pitchFamily="34" charset="0"/>
              <a:buChar char="•"/>
            </a:pPr>
            <a:r>
              <a:rPr lang="en-US" dirty="0">
                <a:ea typeface="Arial"/>
              </a:rPr>
              <a:t>When will you complete doctoral program requirements? </a:t>
            </a:r>
          </a:p>
          <a:p>
            <a:pPr marL="668337" lvl="1" indent="-342900">
              <a:spcBef>
                <a:spcPts val="600"/>
              </a:spcBef>
              <a:buClr>
                <a:schemeClr val="accent2"/>
              </a:buClr>
              <a:buFont typeface="Arial" panose="020B0604020202020204" pitchFamily="34" charset="0"/>
              <a:buChar char="•"/>
            </a:pPr>
            <a:r>
              <a:rPr lang="en-US" dirty="0">
                <a:ea typeface="Arial"/>
              </a:rPr>
              <a:t>How will class and assignments impact your writing time? </a:t>
            </a:r>
          </a:p>
          <a:p>
            <a:pPr marL="668337" lvl="1" indent="-342900">
              <a:spcBef>
                <a:spcPts val="600"/>
              </a:spcBef>
              <a:buClr>
                <a:schemeClr val="accent2"/>
              </a:buClr>
              <a:buFont typeface="Arial" panose="020B0604020202020204" pitchFamily="34" charset="0"/>
              <a:buChar char="•"/>
            </a:pPr>
            <a:r>
              <a:rPr lang="en-US" dirty="0">
                <a:ea typeface="Arial"/>
              </a:rPr>
              <a:t>Have you consulted with your advisor? write up?</a:t>
            </a:r>
          </a:p>
          <a:p>
            <a:pPr marL="668337" marR="0" lvl="1" indent="-342900" algn="l" defTabSz="9144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lang="en-US" dirty="0">
                <a:ea typeface="Arial"/>
                <a:cs typeface="Calibri" panose="020F0502020204030204" pitchFamily="34" charset="0"/>
              </a:rPr>
              <a:t>The proposal writing process can take awhile--allow plenty of time to revise! </a:t>
            </a:r>
            <a:endParaRPr lang="en-US" dirty="0">
              <a:ea typeface="Arial"/>
            </a:endParaRPr>
          </a:p>
          <a:p>
            <a:pPr marL="325437" lvl="1">
              <a:spcBef>
                <a:spcPts val="600"/>
              </a:spcBef>
              <a:buClr>
                <a:schemeClr val="accent2"/>
              </a:buClr>
            </a:pPr>
            <a:endParaRPr lang="en-US" dirty="0">
              <a:ea typeface="Arial"/>
            </a:endParaRPr>
          </a:p>
          <a:p>
            <a:pPr marL="342900" indent="-342900">
              <a:spcBef>
                <a:spcPts val="600"/>
              </a:spcBef>
              <a:buClr>
                <a:schemeClr val="accent2"/>
              </a:buClr>
              <a:buFont typeface="Arial" panose="020B0604020202020204" pitchFamily="34" charset="0"/>
              <a:buChar char="•"/>
            </a:pPr>
            <a:r>
              <a:rPr lang="en-US" dirty="0">
                <a:ea typeface="Arial"/>
                <a:cs typeface="Calibri" panose="020F0502020204030204" pitchFamily="34" charset="0"/>
              </a:rPr>
              <a:t>Do you have time to complete the application?</a:t>
            </a:r>
          </a:p>
          <a:p>
            <a:pPr marL="800100" lvl="1" indent="-342900">
              <a:spcBef>
                <a:spcPts val="600"/>
              </a:spcBef>
              <a:buClr>
                <a:schemeClr val="accent2"/>
              </a:buClr>
              <a:buFont typeface="Arial" panose="020B0604020202020204" pitchFamily="34" charset="0"/>
              <a:buChar char="•"/>
            </a:pPr>
            <a:r>
              <a:rPr lang="en-US" dirty="0">
                <a:ea typeface="Arial"/>
                <a:cs typeface="Calibri" panose="020F0502020204030204" pitchFamily="34" charset="0"/>
              </a:rPr>
              <a:t>Ask for references</a:t>
            </a:r>
          </a:p>
          <a:p>
            <a:pPr marL="800100" lvl="1" indent="-342900">
              <a:spcBef>
                <a:spcPts val="600"/>
              </a:spcBef>
              <a:buClr>
                <a:schemeClr val="accent2"/>
              </a:buClr>
              <a:buFont typeface="Arial" panose="020B0604020202020204" pitchFamily="34" charset="0"/>
              <a:buChar char="•"/>
            </a:pPr>
            <a:r>
              <a:rPr lang="en-US" dirty="0">
                <a:ea typeface="Arial"/>
                <a:cs typeface="Calibri" panose="020F0502020204030204" pitchFamily="34" charset="0"/>
              </a:rPr>
              <a:t>Get transcripts</a:t>
            </a:r>
          </a:p>
          <a:p>
            <a:pPr marL="461635" lvl="1" defTabSz="461635" eaLnBrk="1" fontAlgn="auto" hangingPunct="1">
              <a:spcBef>
                <a:spcPct val="50000"/>
              </a:spcBef>
              <a:spcAft>
                <a:spcPts val="0"/>
              </a:spcAft>
              <a:buClr>
                <a:schemeClr val="accent4">
                  <a:lumMod val="75000"/>
                </a:schemeClr>
              </a:buClr>
              <a:defRPr/>
            </a:pPr>
            <a:endParaRPr lang="en-US" dirty="0">
              <a:ea typeface="Arial"/>
              <a:cs typeface="Calibri" panose="020F0502020204030204" pitchFamily="34" charset="0"/>
            </a:endParaRPr>
          </a:p>
          <a:p>
            <a:pPr marL="342900" indent="-342900">
              <a:spcBef>
                <a:spcPts val="600"/>
              </a:spcBef>
              <a:buClr>
                <a:schemeClr val="accent2"/>
              </a:buClr>
              <a:buFont typeface="Arial" panose="020B0604020202020204" pitchFamily="34" charset="0"/>
              <a:buChar char="•"/>
            </a:pPr>
            <a:r>
              <a:rPr lang="en-US" dirty="0">
                <a:ea typeface="Arial"/>
                <a:cs typeface="Calibri" panose="020F0502020204030204" pitchFamily="34" charset="0"/>
              </a:rPr>
              <a:t>Do you know the funding agencies timeline?</a:t>
            </a:r>
          </a:p>
          <a:p>
            <a:pPr marL="800100" lvl="1" indent="-342900">
              <a:spcBef>
                <a:spcPts val="600"/>
              </a:spcBef>
              <a:buClr>
                <a:schemeClr val="accent2"/>
              </a:buClr>
              <a:buFont typeface="Arial" panose="020B0604020202020204" pitchFamily="34" charset="0"/>
              <a:buChar char="•"/>
            </a:pPr>
            <a:r>
              <a:rPr lang="en-US" dirty="0">
                <a:ea typeface="Arial"/>
                <a:cs typeface="Calibri" panose="020F0502020204030204" pitchFamily="34" charset="0"/>
              </a:rPr>
              <a:t>How long does it take for a decision?  When will the funds become available?</a:t>
            </a:r>
          </a:p>
          <a:p>
            <a:pPr marL="342900" indent="-342900">
              <a:spcBef>
                <a:spcPts val="600"/>
              </a:spcBef>
              <a:buClr>
                <a:schemeClr val="accent2"/>
              </a:buClr>
              <a:buFont typeface="Arial" panose="020B0604020202020204" pitchFamily="34" charset="0"/>
              <a:buChar char="•"/>
            </a:pPr>
            <a:endParaRPr lang="en-US" dirty="0">
              <a:ea typeface="Arial"/>
              <a:cs typeface="Calibri" panose="020F0502020204030204" pitchFamily="34" charset="0"/>
            </a:endParaRPr>
          </a:p>
          <a:p>
            <a:pPr marL="342900" indent="-342900">
              <a:spcBef>
                <a:spcPts val="600"/>
              </a:spcBef>
              <a:buClr>
                <a:schemeClr val="accent2"/>
              </a:buClr>
              <a:buFont typeface="Arial" panose="020B0604020202020204" pitchFamily="34" charset="0"/>
              <a:buChar char="•"/>
            </a:pPr>
            <a:r>
              <a:rPr lang="en-US" dirty="0">
                <a:ea typeface="Arial"/>
                <a:cs typeface="Calibri" panose="020F0502020204030204" pitchFamily="34" charset="0"/>
              </a:rPr>
              <a:t>Can you reapply?</a:t>
            </a:r>
          </a:p>
          <a:p>
            <a:pPr marL="800100" lvl="1" indent="-342900">
              <a:spcBef>
                <a:spcPts val="600"/>
              </a:spcBef>
              <a:buClr>
                <a:schemeClr val="accent2"/>
              </a:buClr>
              <a:buFont typeface="Arial" panose="020B0604020202020204" pitchFamily="34" charset="0"/>
              <a:buChar char="•"/>
            </a:pPr>
            <a:r>
              <a:rPr lang="en-US" dirty="0">
                <a:ea typeface="Arial"/>
                <a:cs typeface="Calibri" panose="020F0502020204030204" pitchFamily="34" charset="0"/>
              </a:rPr>
              <a:t>Making sure to keep in mind if you can reapply if this application is not accepted is great to consider in your timeline. Including reviewing reviewers feedback and adjusting your application prior to the resubmission.</a:t>
            </a:r>
          </a:p>
          <a:p>
            <a:pPr marL="461635" lvl="1" defTabSz="461635" eaLnBrk="1" fontAlgn="auto" hangingPunct="1">
              <a:spcBef>
                <a:spcPct val="50000"/>
              </a:spcBef>
              <a:spcAft>
                <a:spcPts val="0"/>
              </a:spcAft>
              <a:buClr>
                <a:schemeClr val="accent4">
                  <a:lumMod val="75000"/>
                </a:schemeClr>
              </a:buClr>
              <a:defRPr/>
            </a:pPr>
            <a:endParaRPr lang="en-US" dirty="0">
              <a:ea typeface="Arial"/>
              <a:cs typeface="Calibri" panose="020F0502020204030204" pitchFamily="34" charset="0"/>
            </a:endParaRPr>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590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Fannie &amp; John Hertz Foundation</a:t>
            </a:r>
          </a:p>
          <a:p>
            <a:pPr marL="171450" lvl="0" indent="-171450" algn="l" rtl="0">
              <a:spcBef>
                <a:spcPts val="0"/>
              </a:spcBef>
              <a:spcAft>
                <a:spcPts val="0"/>
              </a:spcAft>
            </a:pPr>
            <a:r>
              <a:rPr lang="en-US" dirty="0"/>
              <a:t>For college seniors, first-year graduate students, or in a gap year preparing to apply to graduate school;</a:t>
            </a:r>
          </a:p>
          <a:p>
            <a:pPr marL="171450" lvl="0" indent="-171450" algn="l" rtl="0">
              <a:spcBef>
                <a:spcPts val="0"/>
              </a:spcBef>
              <a:spcAft>
                <a:spcPts val="0"/>
              </a:spcAft>
            </a:pPr>
            <a:r>
              <a:rPr lang="en-US" dirty="0"/>
              <a:t>intend to pursue a PhD in the applied physical and biological sciences, mathematics, or engineering;</a:t>
            </a:r>
          </a:p>
          <a:p>
            <a:pPr marL="171450" lvl="0" indent="-171450" algn="l" rtl="0">
              <a:spcBef>
                <a:spcPts val="0"/>
              </a:spcBef>
              <a:spcAft>
                <a:spcPts val="0"/>
              </a:spcAft>
            </a:pPr>
            <a:r>
              <a:rPr lang="en-US" dirty="0"/>
              <a:t>intend to direct their studies toward understanding and solving major, near-term problems facing society; and</a:t>
            </a:r>
          </a:p>
          <a:p>
            <a:pPr marL="171450" lvl="0" indent="-171450" algn="l" rtl="0">
              <a:spcBef>
                <a:spcPts val="0"/>
              </a:spcBef>
              <a:spcAft>
                <a:spcPts val="0"/>
              </a:spcAft>
            </a:pPr>
            <a:r>
              <a:rPr lang="en-US" dirty="0"/>
              <a:t>be citizens or permanent residents of the United States.</a:t>
            </a:r>
          </a:p>
          <a:p>
            <a:pPr marL="0" lvl="0" indent="0" algn="l" rtl="0">
              <a:spcBef>
                <a:spcPts val="0"/>
              </a:spcBef>
              <a:spcAft>
                <a:spcPts val="0"/>
              </a:spcAft>
              <a:buNone/>
            </a:pPr>
            <a:r>
              <a:rPr lang="en-US" dirty="0"/>
              <a:t>https://www.hertzfoundation.org/the-fellowship/eligibility-benefits/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039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r>
              <a:rPr lang="en-US" sz="1200" b="1" i="0" u="none" strike="noStrike" kern="1200" cap="none" dirty="0">
                <a:solidFill>
                  <a:schemeClr val="tx1"/>
                </a:solidFill>
                <a:effectLst/>
                <a:latin typeface="Arial"/>
                <a:ea typeface="Arial"/>
                <a:cs typeface="Arial"/>
                <a:sym typeface="Arial"/>
              </a:rPr>
              <a:t>Ford – </a:t>
            </a:r>
          </a:p>
          <a:p>
            <a:pPr marL="461635" marR="0" lvl="1" indent="0" algn="l" defTabSz="461635" rtl="0" eaLnBrk="1" fontAlgn="auto" latinLnBrk="0" hangingPunct="1">
              <a:lnSpc>
                <a:spcPct val="100000"/>
              </a:lnSpc>
              <a:spcBef>
                <a:spcPct val="50000"/>
              </a:spcBef>
              <a:spcAft>
                <a:spcPts val="0"/>
              </a:spcAft>
              <a:buClr>
                <a:schemeClr val="accent4">
                  <a:lumMod val="75000"/>
                </a:schemeClr>
              </a:buClr>
              <a:buSzTx/>
              <a:buFontTx/>
              <a:buNone/>
              <a:tabLst/>
              <a:defRPr/>
            </a:pPr>
            <a:r>
              <a:rPr lang="en-US" sz="1200" b="1" i="0" u="none" strike="noStrike" kern="1200" cap="none" spc="50" dirty="0">
                <a:solidFill>
                  <a:schemeClr val="tx1"/>
                </a:solidFill>
                <a:effectLst/>
                <a:latin typeface="Arial"/>
                <a:ea typeface="Arial"/>
                <a:cs typeface="Arial"/>
                <a:sym typeface="Arial"/>
              </a:rPr>
              <a:t>offers predoctoral, dissertation, and postdoctoral fellowships</a:t>
            </a:r>
          </a:p>
          <a:p>
            <a:pPr marL="633085" marR="0" lvl="1" indent="-171450" algn="l" defTabSz="461635" rtl="0" eaLnBrk="1" fontAlgn="auto" latinLnBrk="0" hangingPunct="1">
              <a:lnSpc>
                <a:spcPct val="100000"/>
              </a:lnSpc>
              <a:spcBef>
                <a:spcPct val="50000"/>
              </a:spcBef>
              <a:spcAft>
                <a:spcPts val="0"/>
              </a:spcAft>
              <a:buClr>
                <a:schemeClr val="accent4">
                  <a:lumMod val="75000"/>
                </a:schemeClr>
              </a:buClr>
              <a:buSzTx/>
              <a:buFont typeface="Arial" panose="020B0604020202020204" pitchFamily="34" charset="0"/>
              <a:buChar char="•"/>
              <a:tabLst/>
              <a:defRPr/>
            </a:pPr>
            <a:r>
              <a:rPr lang="en-US" spc="50" dirty="0">
                <a:latin typeface="Calibri" panose="020F0502020204030204" pitchFamily="34" charset="0"/>
                <a:cs typeface="Calibri" panose="020F0502020204030204" pitchFamily="34" charset="0"/>
              </a:rPr>
              <a:t>The predoctoral fellowship is a three</a:t>
            </a:r>
            <a:r>
              <a:rPr lang="en-US" spc="140" dirty="0">
                <a:latin typeface="Calibri" panose="020F0502020204030204" pitchFamily="34" charset="0"/>
                <a:cs typeface="Calibri" panose="020F0502020204030204" pitchFamily="34" charset="0"/>
              </a:rPr>
              <a:t> </a:t>
            </a:r>
            <a:r>
              <a:rPr lang="en-US" spc="25" dirty="0">
                <a:latin typeface="Calibri" panose="020F0502020204030204" pitchFamily="34" charset="0"/>
                <a:cs typeface="Calibri" panose="020F0502020204030204" pitchFamily="34" charset="0"/>
              </a:rPr>
              <a:t>year fellowships</a:t>
            </a:r>
            <a:r>
              <a:rPr lang="en-US" spc="70" dirty="0">
                <a:latin typeface="Calibri" panose="020F0502020204030204" pitchFamily="34" charset="0"/>
                <a:cs typeface="Calibri" panose="020F0502020204030204" pitchFamily="34" charset="0"/>
              </a:rPr>
              <a:t> </a:t>
            </a:r>
            <a:r>
              <a:rPr lang="en-US" spc="5" dirty="0">
                <a:latin typeface="Calibri" panose="020F0502020204030204" pitchFamily="34" charset="0"/>
                <a:cs typeface="Calibri" panose="020F0502020204030204" pitchFamily="34" charset="0"/>
              </a:rPr>
              <a:t>with</a:t>
            </a:r>
            <a:r>
              <a:rPr lang="en-US" spc="25" dirty="0">
                <a:latin typeface="Calibri" panose="020F0502020204030204" pitchFamily="34" charset="0"/>
                <a:cs typeface="Calibri" panose="020F0502020204030204" pitchFamily="34" charset="0"/>
              </a:rPr>
              <a:t> </a:t>
            </a:r>
          </a:p>
          <a:p>
            <a:pPr marL="633085" marR="0" lvl="1" indent="-171450" algn="l" defTabSz="461635" rtl="0" eaLnBrk="1" fontAlgn="auto" latinLnBrk="0" hangingPunct="1">
              <a:lnSpc>
                <a:spcPct val="100000"/>
              </a:lnSpc>
              <a:spcBef>
                <a:spcPct val="50000"/>
              </a:spcBef>
              <a:spcAft>
                <a:spcPts val="0"/>
              </a:spcAft>
              <a:buClr>
                <a:schemeClr val="accent4">
                  <a:lumMod val="75000"/>
                </a:schemeClr>
              </a:buClr>
              <a:buSzTx/>
              <a:buFont typeface="Arial" panose="020B0604020202020204" pitchFamily="34" charset="0"/>
              <a:buChar char="•"/>
              <a:tabLst/>
              <a:defRPr/>
            </a:pPr>
            <a:endParaRPr lang="en-US" spc="25" dirty="0">
              <a:latin typeface="Calibri" panose="020F0502020204030204" pitchFamily="34" charset="0"/>
              <a:cs typeface="Calibri" panose="020F0502020204030204" pitchFamily="34" charset="0"/>
            </a:endParaRPr>
          </a:p>
          <a:p>
            <a:pPr marL="633085" marR="0" lvl="1" indent="-171450" algn="l" defTabSz="461635" rtl="0" eaLnBrk="1" fontAlgn="auto" latinLnBrk="0" hangingPunct="1">
              <a:lnSpc>
                <a:spcPct val="100000"/>
              </a:lnSpc>
              <a:spcBef>
                <a:spcPct val="50000"/>
              </a:spcBef>
              <a:spcAft>
                <a:spcPts val="0"/>
              </a:spcAft>
              <a:buClr>
                <a:schemeClr val="accent4">
                  <a:lumMod val="75000"/>
                </a:schemeClr>
              </a:buClr>
              <a:buSzTx/>
              <a:buFont typeface="Arial" panose="020B0604020202020204" pitchFamily="34" charset="0"/>
              <a:buChar char="•"/>
              <a:tabLst/>
              <a:defRPr/>
            </a:pPr>
            <a:r>
              <a:rPr lang="en-US" spc="25" dirty="0">
                <a:latin typeface="Calibri" panose="020F0502020204030204" pitchFamily="34" charset="0"/>
                <a:cs typeface="Calibri" panose="020F0502020204030204" pitchFamily="34" charset="0"/>
              </a:rPr>
              <a:t>($27,000)</a:t>
            </a:r>
            <a:r>
              <a:rPr lang="en-US" spc="55" dirty="0">
                <a:latin typeface="Calibri" panose="020F0502020204030204" pitchFamily="34" charset="0"/>
                <a:cs typeface="Calibri" panose="020F0502020204030204" pitchFamily="34" charset="0"/>
              </a:rPr>
              <a:t> </a:t>
            </a:r>
            <a:r>
              <a:rPr lang="en-US" spc="5" dirty="0">
                <a:latin typeface="Calibri" panose="020F0502020204030204" pitchFamily="34" charset="0"/>
                <a:cs typeface="Calibri" panose="020F0502020204030204" pitchFamily="34" charset="0"/>
              </a:rPr>
              <a:t>of</a:t>
            </a:r>
            <a:r>
              <a:rPr lang="en-US" spc="30" dirty="0">
                <a:latin typeface="Calibri" panose="020F0502020204030204" pitchFamily="34" charset="0"/>
                <a:cs typeface="Calibri" panose="020F0502020204030204" pitchFamily="34" charset="0"/>
              </a:rPr>
              <a:t> </a:t>
            </a:r>
            <a:r>
              <a:rPr lang="en-US" spc="80" dirty="0">
                <a:latin typeface="Calibri" panose="020F0502020204030204" pitchFamily="34" charset="0"/>
                <a:cs typeface="Calibri" panose="020F0502020204030204" pitchFamily="34" charset="0"/>
              </a:rPr>
              <a:t>support</a:t>
            </a:r>
            <a:r>
              <a:rPr lang="en-US" spc="190" dirty="0">
                <a:latin typeface="Calibri" panose="020F0502020204030204" pitchFamily="34" charset="0"/>
                <a:cs typeface="Calibri" panose="020F0502020204030204" pitchFamily="34" charset="0"/>
              </a:rPr>
              <a:t> </a:t>
            </a:r>
            <a:r>
              <a:rPr lang="en-US" spc="60" dirty="0">
                <a:latin typeface="Calibri" panose="020F0502020204030204" pitchFamily="34" charset="0"/>
                <a:cs typeface="Calibri" panose="020F0502020204030204" pitchFamily="34" charset="0"/>
              </a:rPr>
              <a:t>per</a:t>
            </a:r>
            <a:r>
              <a:rPr lang="en-US" spc="190" dirty="0">
                <a:latin typeface="Calibri" panose="020F0502020204030204" pitchFamily="34" charset="0"/>
                <a:cs typeface="Calibri" panose="020F0502020204030204" pitchFamily="34" charset="0"/>
              </a:rPr>
              <a:t> </a:t>
            </a:r>
            <a:r>
              <a:rPr lang="en-US" spc="-20" dirty="0">
                <a:latin typeface="Calibri" panose="020F0502020204030204" pitchFamily="34" charset="0"/>
                <a:cs typeface="Calibri" panose="020F0502020204030204" pitchFamily="34" charset="0"/>
              </a:rPr>
              <a:t>year,</a:t>
            </a:r>
            <a:r>
              <a:rPr lang="en-US" spc="5" dirty="0">
                <a:latin typeface="Calibri" panose="020F0502020204030204" pitchFamily="34" charset="0"/>
                <a:cs typeface="Calibri" panose="020F0502020204030204" pitchFamily="34" charset="0"/>
              </a:rPr>
              <a:t> </a:t>
            </a:r>
            <a:r>
              <a:rPr lang="en-US" spc="45" dirty="0">
                <a:latin typeface="Calibri" panose="020F0502020204030204" pitchFamily="34" charset="0"/>
                <a:cs typeface="Calibri" panose="020F0502020204030204" pitchFamily="34" charset="0"/>
              </a:rPr>
              <a:t>expenses</a:t>
            </a:r>
            <a:r>
              <a:rPr lang="en-US" spc="114" dirty="0">
                <a:latin typeface="Calibri" panose="020F0502020204030204" pitchFamily="34" charset="0"/>
                <a:cs typeface="Calibri" panose="020F0502020204030204" pitchFamily="34" charset="0"/>
              </a:rPr>
              <a:t> </a:t>
            </a:r>
            <a:r>
              <a:rPr lang="en-US" spc="55" dirty="0">
                <a:latin typeface="Calibri" panose="020F0502020204030204" pitchFamily="34" charset="0"/>
                <a:cs typeface="Calibri" panose="020F0502020204030204" pitchFamily="34" charset="0"/>
              </a:rPr>
              <a:t>paid</a:t>
            </a:r>
            <a:r>
              <a:rPr lang="en-US" spc="165" dirty="0">
                <a:latin typeface="Calibri" panose="020F0502020204030204" pitchFamily="34" charset="0"/>
                <a:cs typeface="Calibri" panose="020F0502020204030204" pitchFamily="34" charset="0"/>
              </a:rPr>
              <a:t> </a:t>
            </a:r>
            <a:r>
              <a:rPr lang="en-US" spc="40" dirty="0">
                <a:latin typeface="Calibri" panose="020F0502020204030204" pitchFamily="34" charset="0"/>
                <a:cs typeface="Calibri" panose="020F0502020204030204" pitchFamily="34" charset="0"/>
              </a:rPr>
              <a:t>to</a:t>
            </a:r>
            <a:r>
              <a:rPr lang="en-US" spc="195" dirty="0">
                <a:latin typeface="Calibri" panose="020F0502020204030204" pitchFamily="34" charset="0"/>
                <a:cs typeface="Calibri" panose="020F0502020204030204" pitchFamily="34" charset="0"/>
              </a:rPr>
              <a:t> </a:t>
            </a:r>
            <a:r>
              <a:rPr lang="en-US" spc="85" dirty="0">
                <a:latin typeface="Calibri" panose="020F0502020204030204" pitchFamily="34" charset="0"/>
                <a:cs typeface="Calibri" panose="020F0502020204030204" pitchFamily="34" charset="0"/>
              </a:rPr>
              <a:t>attend</a:t>
            </a:r>
            <a:r>
              <a:rPr lang="en-US" spc="225"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a:t>
            </a:r>
            <a:r>
              <a:rPr lang="en-US" spc="5" dirty="0">
                <a:latin typeface="Calibri" panose="020F0502020204030204" pitchFamily="34" charset="0"/>
                <a:cs typeface="Calibri" panose="020F0502020204030204" pitchFamily="34" charset="0"/>
              </a:rPr>
              <a:t> </a:t>
            </a:r>
            <a:r>
              <a:rPr lang="en-US" spc="45" dirty="0">
                <a:latin typeface="Calibri" panose="020F0502020204030204" pitchFamily="34" charset="0"/>
                <a:cs typeface="Calibri" panose="020F0502020204030204" pitchFamily="34" charset="0"/>
              </a:rPr>
              <a:t>conference </a:t>
            </a:r>
            <a:r>
              <a:rPr lang="en-US" spc="5" dirty="0">
                <a:latin typeface="Calibri" panose="020F0502020204030204" pitchFamily="34" charset="0"/>
                <a:cs typeface="Calibri" panose="020F0502020204030204" pitchFamily="34" charset="0"/>
              </a:rPr>
              <a:t>of </a:t>
            </a:r>
            <a:r>
              <a:rPr lang="en-US" spc="30" dirty="0">
                <a:latin typeface="Calibri" panose="020F0502020204030204" pitchFamily="34" charset="0"/>
                <a:cs typeface="Calibri" panose="020F0502020204030204" pitchFamily="34" charset="0"/>
              </a:rPr>
              <a:t>Ford </a:t>
            </a:r>
            <a:r>
              <a:rPr lang="en-US" dirty="0">
                <a:latin typeface="Calibri" panose="020F0502020204030204" pitchFamily="34" charset="0"/>
                <a:cs typeface="Calibri" panose="020F0502020204030204" pitchFamily="34" charset="0"/>
              </a:rPr>
              <a:t>Fellows, </a:t>
            </a:r>
            <a:r>
              <a:rPr lang="en-US" spc="75" dirty="0">
                <a:latin typeface="Calibri" panose="020F0502020204030204" pitchFamily="34" charset="0"/>
                <a:cs typeface="Calibri" panose="020F0502020204030204" pitchFamily="34" charset="0"/>
              </a:rPr>
              <a:t>and </a:t>
            </a:r>
            <a:r>
              <a:rPr lang="en-US" spc="20" dirty="0">
                <a:latin typeface="Calibri" panose="020F0502020204030204" pitchFamily="34" charset="0"/>
                <a:cs typeface="Calibri" panose="020F0502020204030204" pitchFamily="34" charset="0"/>
              </a:rPr>
              <a:t>access </a:t>
            </a:r>
            <a:r>
              <a:rPr lang="en-US" spc="40" dirty="0">
                <a:latin typeface="Calibri" panose="020F0502020204030204" pitchFamily="34" charset="0"/>
                <a:cs typeface="Calibri" panose="020F0502020204030204" pitchFamily="34" charset="0"/>
              </a:rPr>
              <a:t>to </a:t>
            </a:r>
            <a:r>
              <a:rPr lang="en-US" spc="30" dirty="0">
                <a:latin typeface="Calibri" panose="020F0502020204030204" pitchFamily="34" charset="0"/>
                <a:cs typeface="Calibri" panose="020F0502020204030204" pitchFamily="34" charset="0"/>
              </a:rPr>
              <a:t>Ford </a:t>
            </a:r>
            <a:r>
              <a:rPr lang="en-US" dirty="0">
                <a:latin typeface="Calibri" panose="020F0502020204030204" pitchFamily="34" charset="0"/>
                <a:cs typeface="Calibri" panose="020F0502020204030204" pitchFamily="34" charset="0"/>
              </a:rPr>
              <a:t>Fellow </a:t>
            </a:r>
            <a:r>
              <a:rPr lang="en-US" spc="25" dirty="0">
                <a:latin typeface="Calibri" panose="020F0502020204030204" pitchFamily="34" charset="0"/>
                <a:cs typeface="Calibri" panose="020F0502020204030204" pitchFamily="34" charset="0"/>
              </a:rPr>
              <a:t>Regional </a:t>
            </a:r>
            <a:r>
              <a:rPr lang="en-US" spc="15" dirty="0">
                <a:latin typeface="Calibri" panose="020F0502020204030204" pitchFamily="34" charset="0"/>
                <a:cs typeface="Calibri" panose="020F0502020204030204" pitchFamily="34" charset="0"/>
              </a:rPr>
              <a:t>Liaisons. </a:t>
            </a:r>
            <a:r>
              <a:rPr lang="en-US" spc="-484" dirty="0">
                <a:latin typeface="Calibri" panose="020F0502020204030204" pitchFamily="34" charset="0"/>
                <a:cs typeface="Calibri" panose="020F0502020204030204" pitchFamily="34" charset="0"/>
              </a:rPr>
              <a:t> </a:t>
            </a:r>
            <a:r>
              <a:rPr lang="en-US" spc="30" dirty="0">
                <a:latin typeface="Calibri" panose="020F0502020204030204" pitchFamily="34" charset="0"/>
                <a:cs typeface="Calibri" panose="020F0502020204030204" pitchFamily="34" charset="0"/>
              </a:rPr>
              <a:t>This</a:t>
            </a:r>
            <a:r>
              <a:rPr lang="en-US" spc="85" dirty="0">
                <a:latin typeface="Calibri" panose="020F0502020204030204" pitchFamily="34" charset="0"/>
                <a:cs typeface="Calibri" panose="020F0502020204030204" pitchFamily="34" charset="0"/>
              </a:rPr>
              <a:t> </a:t>
            </a:r>
            <a:r>
              <a:rPr lang="en-US" spc="25" dirty="0">
                <a:latin typeface="Calibri" panose="020F0502020204030204" pitchFamily="34" charset="0"/>
                <a:cs typeface="Calibri" panose="020F0502020204030204" pitchFamily="34" charset="0"/>
              </a:rPr>
              <a:t>fellowship</a:t>
            </a:r>
            <a:r>
              <a:rPr lang="en-US" spc="65" dirty="0">
                <a:latin typeface="Calibri" panose="020F0502020204030204" pitchFamily="34" charset="0"/>
                <a:cs typeface="Calibri" panose="020F0502020204030204" pitchFamily="34" charset="0"/>
              </a:rPr>
              <a:t> </a:t>
            </a:r>
            <a:r>
              <a:rPr lang="en-US" spc="15" dirty="0">
                <a:latin typeface="Calibri" panose="020F0502020204030204" pitchFamily="34" charset="0"/>
                <a:cs typeface="Calibri" panose="020F0502020204030204" pitchFamily="34" charset="0"/>
              </a:rPr>
              <a:t>doesn’t</a:t>
            </a:r>
            <a:r>
              <a:rPr lang="en-US" spc="55" dirty="0">
                <a:latin typeface="Calibri" panose="020F0502020204030204" pitchFamily="34" charset="0"/>
                <a:cs typeface="Calibri" panose="020F0502020204030204" pitchFamily="34" charset="0"/>
              </a:rPr>
              <a:t> </a:t>
            </a:r>
            <a:r>
              <a:rPr lang="en-US" spc="20" dirty="0">
                <a:latin typeface="Calibri" panose="020F0502020204030204" pitchFamily="34" charset="0"/>
                <a:cs typeface="Calibri" panose="020F0502020204030204" pitchFamily="34" charset="0"/>
              </a:rPr>
              <a:t>pay</a:t>
            </a:r>
            <a:r>
              <a:rPr lang="en-US" spc="60" dirty="0">
                <a:latin typeface="Calibri" panose="020F0502020204030204" pitchFamily="34" charset="0"/>
                <a:cs typeface="Calibri" panose="020F0502020204030204" pitchFamily="34" charset="0"/>
              </a:rPr>
              <a:t> </a:t>
            </a:r>
            <a:r>
              <a:rPr lang="en-US" spc="20" dirty="0">
                <a:latin typeface="Calibri" panose="020F0502020204030204" pitchFamily="34" charset="0"/>
                <a:cs typeface="Calibri" panose="020F0502020204030204" pitchFamily="34" charset="0"/>
              </a:rPr>
              <a:t>as</a:t>
            </a:r>
            <a:r>
              <a:rPr lang="en-US" spc="100" dirty="0">
                <a:latin typeface="Calibri" panose="020F0502020204030204" pitchFamily="34" charset="0"/>
                <a:cs typeface="Calibri" panose="020F0502020204030204" pitchFamily="34" charset="0"/>
              </a:rPr>
              <a:t> </a:t>
            </a:r>
            <a:r>
              <a:rPr lang="en-US" spc="75" dirty="0">
                <a:latin typeface="Calibri" panose="020F0502020204030204" pitchFamily="34" charset="0"/>
                <a:cs typeface="Calibri" panose="020F0502020204030204" pitchFamily="34" charset="0"/>
              </a:rPr>
              <a:t>much,</a:t>
            </a:r>
            <a:r>
              <a:rPr lang="en-US" spc="195" dirty="0">
                <a:latin typeface="Calibri" panose="020F0502020204030204" pitchFamily="34" charset="0"/>
                <a:cs typeface="Calibri" panose="020F0502020204030204" pitchFamily="34" charset="0"/>
              </a:rPr>
              <a:t> </a:t>
            </a:r>
            <a:r>
              <a:rPr lang="en-US" spc="85" dirty="0">
                <a:latin typeface="Calibri" panose="020F0502020204030204" pitchFamily="34" charset="0"/>
                <a:cs typeface="Calibri" panose="020F0502020204030204" pitchFamily="34" charset="0"/>
              </a:rPr>
              <a:t>but</a:t>
            </a:r>
            <a:r>
              <a:rPr lang="en-US" spc="254" dirty="0">
                <a:latin typeface="Calibri" panose="020F0502020204030204" pitchFamily="34" charset="0"/>
                <a:cs typeface="Calibri" panose="020F0502020204030204" pitchFamily="34" charset="0"/>
              </a:rPr>
              <a:t> </a:t>
            </a:r>
            <a:r>
              <a:rPr lang="en-US" spc="30" dirty="0">
                <a:latin typeface="Calibri" panose="020F0502020204030204" pitchFamily="34" charset="0"/>
                <a:cs typeface="Calibri" panose="020F0502020204030204" pitchFamily="34" charset="0"/>
              </a:rPr>
              <a:t>it</a:t>
            </a:r>
            <a:r>
              <a:rPr lang="en-US" spc="14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is</a:t>
            </a:r>
            <a:r>
              <a:rPr lang="en-US" spc="25"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a:t>
            </a:r>
            <a:r>
              <a:rPr lang="en-US" spc="140" dirty="0">
                <a:latin typeface="Calibri" panose="020F0502020204030204" pitchFamily="34" charset="0"/>
                <a:cs typeface="Calibri" panose="020F0502020204030204" pitchFamily="34" charset="0"/>
              </a:rPr>
              <a:t> </a:t>
            </a:r>
            <a:r>
              <a:rPr lang="en-US" spc="55" dirty="0">
                <a:latin typeface="Calibri" panose="020F0502020204030204" pitchFamily="34" charset="0"/>
                <a:cs typeface="Calibri" panose="020F0502020204030204" pitchFamily="34" charset="0"/>
              </a:rPr>
              <a:t>fantastic</a:t>
            </a:r>
            <a:r>
              <a:rPr lang="en-US" spc="140" dirty="0">
                <a:latin typeface="Calibri" panose="020F0502020204030204" pitchFamily="34" charset="0"/>
                <a:cs typeface="Calibri" panose="020F0502020204030204" pitchFamily="34" charset="0"/>
              </a:rPr>
              <a:t> </a:t>
            </a:r>
            <a:r>
              <a:rPr lang="en-US" spc="70" dirty="0">
                <a:latin typeface="Calibri" panose="020F0502020204030204" pitchFamily="34" charset="0"/>
                <a:cs typeface="Calibri" panose="020F0502020204030204" pitchFamily="34" charset="0"/>
              </a:rPr>
              <a:t>networking </a:t>
            </a:r>
            <a:r>
              <a:rPr lang="en-US" spc="75" dirty="0">
                <a:latin typeface="Calibri" panose="020F0502020204030204" pitchFamily="34" charset="0"/>
                <a:cs typeface="Calibri" panose="020F0502020204030204" pitchFamily="34" charset="0"/>
              </a:rPr>
              <a:t> </a:t>
            </a:r>
            <a:r>
              <a:rPr lang="en-US" spc="50" dirty="0">
                <a:latin typeface="Calibri" panose="020F0502020204030204" pitchFamily="34" charset="0"/>
                <a:cs typeface="Calibri" panose="020F0502020204030204" pitchFamily="34" charset="0"/>
              </a:rPr>
              <a:t>opportunity.</a:t>
            </a:r>
          </a:p>
          <a:p>
            <a:pPr marL="633085" marR="0" lvl="1" indent="-171450" algn="l" defTabSz="461635" rtl="0" eaLnBrk="1" fontAlgn="auto" latinLnBrk="0" hangingPunct="1">
              <a:lnSpc>
                <a:spcPct val="100000"/>
              </a:lnSpc>
              <a:spcBef>
                <a:spcPct val="50000"/>
              </a:spcBef>
              <a:spcAft>
                <a:spcPts val="0"/>
              </a:spcAft>
              <a:buClr>
                <a:schemeClr val="accent4">
                  <a:lumMod val="75000"/>
                </a:schemeClr>
              </a:buClr>
              <a:buSzTx/>
              <a:buFont typeface="Arial" panose="020B0604020202020204" pitchFamily="34" charset="0"/>
              <a:buChar char="•"/>
              <a:tabLst/>
              <a:defRPr/>
            </a:pPr>
            <a:endParaRPr lang="en-US" spc="50" dirty="0">
              <a:latin typeface="Calibri" panose="020F0502020204030204" pitchFamily="34" charset="0"/>
              <a:cs typeface="Calibri" panose="020F0502020204030204" pitchFamily="34" charset="0"/>
            </a:endParaRPr>
          </a:p>
          <a:p>
            <a:pPr marL="633085" marR="0" lvl="1" indent="-171450" algn="l" defTabSz="461635" rtl="0" eaLnBrk="1" fontAlgn="auto" latinLnBrk="0" hangingPunct="1">
              <a:lnSpc>
                <a:spcPct val="100000"/>
              </a:lnSpc>
              <a:spcBef>
                <a:spcPct val="50000"/>
              </a:spcBef>
              <a:spcAft>
                <a:spcPts val="0"/>
              </a:spcAft>
              <a:buClr>
                <a:schemeClr val="accent4">
                  <a:lumMod val="75000"/>
                </a:schemeClr>
              </a:buClr>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Some fields include: Along with traditional STEM fields, </a:t>
            </a:r>
            <a:r>
              <a:rPr lang="en-US" sz="1200" b="0" i="0" u="none" strike="noStrike" kern="1200" cap="none" dirty="0">
                <a:solidFill>
                  <a:schemeClr val="tx1"/>
                </a:solidFill>
                <a:effectLst/>
                <a:latin typeface="Arial"/>
                <a:ea typeface="Arial"/>
                <a:cs typeface="Arial"/>
                <a:sym typeface="Arial"/>
              </a:rPr>
              <a:t> American studies, anthropology, archaeology, art and theater history, astronomy, women’s studies and more.</a:t>
            </a:r>
            <a:endParaRPr lang="en-US" dirty="0">
              <a:latin typeface="Calibri" panose="020F0502020204030204" pitchFamily="34" charset="0"/>
              <a:cs typeface="Calibri" panose="020F0502020204030204" pitchFamily="34" charset="0"/>
            </a:endParaRPr>
          </a:p>
          <a:p>
            <a:pPr marL="633085" marR="0" lvl="1" indent="-171450" algn="l" defTabSz="461635" rtl="0" eaLnBrk="1" fontAlgn="auto" latinLnBrk="0" hangingPunct="1">
              <a:lnSpc>
                <a:spcPct val="100000"/>
              </a:lnSpc>
              <a:spcBef>
                <a:spcPct val="50000"/>
              </a:spcBef>
              <a:spcAft>
                <a:spcPts val="0"/>
              </a:spcAft>
              <a:buClr>
                <a:schemeClr val="accent4">
                  <a:lumMod val="75000"/>
                </a:schemeClr>
              </a:buClr>
              <a:buSzTx/>
              <a:buFont typeface="Arial" panose="020B0604020202020204" pitchFamily="34" charset="0"/>
              <a:buChar char="•"/>
              <a:tabLst/>
              <a:defRPr/>
            </a:pPr>
            <a:endParaRPr lang="en-US" spc="-20" dirty="0">
              <a:latin typeface="Calibri" panose="020F0502020204030204" pitchFamily="34" charset="0"/>
              <a:cs typeface="Calibri" panose="020F0502020204030204" pitchFamily="34" charset="0"/>
            </a:endParaRPr>
          </a:p>
          <a:p>
            <a:pPr marL="633085" marR="0" lvl="1" indent="-171450" algn="l" defTabSz="461635" rtl="0" eaLnBrk="1" fontAlgn="auto" latinLnBrk="0" hangingPunct="1">
              <a:lnSpc>
                <a:spcPct val="100000"/>
              </a:lnSpc>
              <a:spcBef>
                <a:spcPct val="50000"/>
              </a:spcBef>
              <a:spcAft>
                <a:spcPts val="0"/>
              </a:spcAft>
              <a:buClr>
                <a:schemeClr val="accent4">
                  <a:lumMod val="75000"/>
                </a:schemeClr>
              </a:buClr>
              <a:buSzTx/>
              <a:buFont typeface="Arial" panose="020B0604020202020204" pitchFamily="34" charset="0"/>
              <a:buChar char="•"/>
              <a:tabLst/>
              <a:defRPr/>
            </a:pPr>
            <a:r>
              <a:rPr lang="en-US" spc="-20" dirty="0">
                <a:latin typeface="Calibri" panose="020F0502020204030204" pitchFamily="34" charset="0"/>
                <a:cs typeface="Calibri" panose="020F0502020204030204" pitchFamily="34" charset="0"/>
              </a:rPr>
              <a:t>1in</a:t>
            </a:r>
            <a:r>
              <a:rPr lang="en-US" spc="30" dirty="0">
                <a:latin typeface="Calibri" panose="020F0502020204030204" pitchFamily="34" charset="0"/>
                <a:cs typeface="Calibri" panose="020F0502020204030204" pitchFamily="34" charset="0"/>
              </a:rPr>
              <a:t> </a:t>
            </a:r>
            <a:r>
              <a:rPr lang="en-US" spc="-5" dirty="0">
                <a:latin typeface="Calibri" panose="020F0502020204030204" pitchFamily="34" charset="0"/>
                <a:cs typeface="Calibri" panose="020F0502020204030204" pitchFamily="34" charset="0"/>
              </a:rPr>
              <a:t>30</a:t>
            </a:r>
            <a:r>
              <a:rPr lang="en-US" spc="-70" dirty="0">
                <a:latin typeface="Calibri" panose="020F0502020204030204" pitchFamily="34" charset="0"/>
                <a:cs typeface="Calibri" panose="020F0502020204030204" pitchFamily="34" charset="0"/>
              </a:rPr>
              <a:t> </a:t>
            </a:r>
            <a:r>
              <a:rPr lang="en-US" spc="55" dirty="0">
                <a:latin typeface="Calibri" panose="020F0502020204030204" pitchFamily="34" charset="0"/>
                <a:cs typeface="Calibri" panose="020F0502020204030204" pitchFamily="34" charset="0"/>
              </a:rPr>
              <a:t>applications</a:t>
            </a:r>
            <a:r>
              <a:rPr lang="en-US" spc="-25" dirty="0">
                <a:latin typeface="Calibri" panose="020F0502020204030204" pitchFamily="34" charset="0"/>
                <a:cs typeface="Calibri" panose="020F0502020204030204" pitchFamily="34" charset="0"/>
              </a:rPr>
              <a:t> </a:t>
            </a:r>
            <a:r>
              <a:rPr lang="en-US" spc="45" dirty="0">
                <a:latin typeface="Calibri" panose="020F0502020204030204" pitchFamily="34" charset="0"/>
                <a:cs typeface="Calibri" panose="020F0502020204030204" pitchFamily="34" charset="0"/>
              </a:rPr>
              <a:t>won</a:t>
            </a:r>
            <a:r>
              <a:rPr lang="en-US" spc="20" dirty="0">
                <a:latin typeface="Calibri" panose="020F0502020204030204" pitchFamily="34" charset="0"/>
                <a:cs typeface="Calibri" panose="020F0502020204030204" pitchFamily="34" charset="0"/>
              </a:rPr>
              <a:t> </a:t>
            </a:r>
            <a:r>
              <a:rPr lang="en-US" spc="40" dirty="0">
                <a:latin typeface="Calibri" panose="020F0502020204030204" pitchFamily="34" charset="0"/>
                <a:cs typeface="Calibri" panose="020F0502020204030204" pitchFamily="34" charset="0"/>
              </a:rPr>
              <a:t>last</a:t>
            </a:r>
            <a:r>
              <a:rPr lang="en-US" spc="-65" dirty="0">
                <a:latin typeface="Calibri" panose="020F0502020204030204" pitchFamily="34" charset="0"/>
                <a:cs typeface="Calibri" panose="020F0502020204030204" pitchFamily="34" charset="0"/>
              </a:rPr>
              <a:t> </a:t>
            </a:r>
            <a:r>
              <a:rPr lang="en-US" spc="35" dirty="0">
                <a:latin typeface="Calibri" panose="020F0502020204030204" pitchFamily="34" charset="0"/>
                <a:cs typeface="Calibri" panose="020F0502020204030204" pitchFamily="34" charset="0"/>
              </a:rPr>
              <a:t>year</a:t>
            </a: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4857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882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NIH-</a:t>
            </a:r>
          </a:p>
          <a:p>
            <a:pPr marL="0" lvl="0" indent="0" algn="l" rtl="0">
              <a:spcBef>
                <a:spcPts val="0"/>
              </a:spcBef>
              <a:spcAft>
                <a:spcPts val="0"/>
              </a:spcAft>
              <a:buNone/>
            </a:pPr>
            <a:r>
              <a:rPr lang="en-US" dirty="0"/>
              <a:t>The proposed mentored research training is expected to  clearly enhance the individual's potential to develop into a productive, independent  research scientist.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predoctoral students from various backgrounds</a:t>
            </a:r>
          </a:p>
          <a:p>
            <a:pPr marL="0" lvl="0" indent="0" algn="l" rtl="0">
              <a:spcBef>
                <a:spcPts val="0"/>
              </a:spcBef>
              <a:spcAft>
                <a:spcPts val="0"/>
              </a:spcAft>
              <a:buNone/>
            </a:pPr>
            <a:r>
              <a:rPr lang="en-US" dirty="0"/>
              <a:t>$25,0320 (doctoral)/year, ($ 2,110 monthly); 60% of tuition up to $16,000,</a:t>
            </a:r>
          </a:p>
          <a:p>
            <a:pPr marL="0" lvl="0" indent="0" algn="l" rtl="0">
              <a:spcBef>
                <a:spcPts val="0"/>
              </a:spcBef>
              <a:spcAft>
                <a:spcPts val="0"/>
              </a:spcAft>
              <a:buNone/>
            </a:pPr>
            <a:r>
              <a:rPr lang="en-US" dirty="0"/>
              <a:t>$4,200 Institutional allowance (including insurance coverage); $4,500  per year for training related expenses</a:t>
            </a:r>
          </a:p>
          <a:p>
            <a:pPr marL="0" lvl="0" indent="0" algn="l" rtl="0">
              <a:spcBef>
                <a:spcPts val="0"/>
              </a:spcBef>
              <a:spcAft>
                <a:spcPts val="0"/>
              </a:spcAft>
              <a:buNone/>
            </a:pPr>
            <a:r>
              <a:rPr lang="en-US" dirty="0"/>
              <a:t>Due dates cycle for this grant has three cycles, April, august, &amp; December</a:t>
            </a:r>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45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300"/>
              </a:spcAft>
              <a:buNone/>
            </a:pPr>
            <a:r>
              <a:rPr lang="en-US" sz="1200" dirty="0"/>
              <a:t>Let’s look at some myths that often</a:t>
            </a:r>
            <a:r>
              <a:rPr lang="en-US" sz="1200" baseline="0" dirty="0"/>
              <a:t> discourage students from pursuing graduate school. </a:t>
            </a:r>
          </a:p>
          <a:p>
            <a:pPr marL="171450" lvl="0" indent="-171450" algn="l" rtl="0">
              <a:lnSpc>
                <a:spcPct val="200000"/>
              </a:lnSpc>
              <a:spcBef>
                <a:spcPts val="0"/>
              </a:spcBef>
              <a:spcAft>
                <a:spcPts val="300"/>
              </a:spcAft>
            </a:pPr>
            <a:r>
              <a:rPr lang="en-US" sz="1200" dirty="0"/>
              <a:t>Successful graduate students don’t necessarily come from the big, Ivy league undergrad schools. But what is required is Successful</a:t>
            </a:r>
            <a:r>
              <a:rPr lang="en-US" sz="1200" baseline="0" dirty="0"/>
              <a:t> g</a:t>
            </a:r>
            <a:r>
              <a:rPr lang="en-US" sz="1200" dirty="0"/>
              <a:t>raduate</a:t>
            </a:r>
            <a:r>
              <a:rPr lang="en-US" sz="1200" baseline="0" dirty="0"/>
              <a:t> students don’t necessarily come from the big, Ivy league undergrad schools. But what’s required are dedication, good work ethic, resilience, passion for learning and research, drive, </a:t>
            </a:r>
            <a:r>
              <a:rPr lang="en-US" sz="1200" baseline="0" dirty="0" err="1"/>
              <a:t>coachability</a:t>
            </a:r>
            <a:r>
              <a:rPr lang="en-US" sz="1200" baseline="0" dirty="0"/>
              <a:t>, critical thinking skills, emotional intelligence---research training, presentation experience, strong writing skills are a plus, but can be developed </a:t>
            </a:r>
          </a:p>
          <a:p>
            <a:pPr marL="171450" lvl="0" indent="-171450" algn="l" rtl="0">
              <a:lnSpc>
                <a:spcPct val="200000"/>
              </a:lnSpc>
              <a:spcBef>
                <a:spcPts val="0"/>
              </a:spcBef>
              <a:spcAft>
                <a:spcPts val="300"/>
              </a:spcAft>
            </a:pPr>
            <a:r>
              <a:rPr lang="en-US" sz="1200" baseline="0" dirty="0"/>
              <a:t>BIG myth – anyone with the desire and willingness, work ethic to learn belong.   Students with below average grades have outperformed A students</a:t>
            </a:r>
          </a:p>
          <a:p>
            <a:pPr marL="171450" lvl="0" indent="-171450" algn="l" rtl="0">
              <a:lnSpc>
                <a:spcPct val="200000"/>
              </a:lnSpc>
              <a:spcBef>
                <a:spcPts val="0"/>
              </a:spcBef>
              <a:spcAft>
                <a:spcPts val="300"/>
              </a:spcAft>
            </a:pPr>
            <a:r>
              <a:rPr lang="en-US" sz="1200" baseline="0" dirty="0"/>
              <a:t>You may have a general idea of what you want to study, but your exact project may change based on coursework, and early experiences (fellowships may require more clarity)</a:t>
            </a:r>
          </a:p>
          <a:p>
            <a:pPr marL="171450" lvl="0" indent="-171450" algn="l" rtl="0">
              <a:lnSpc>
                <a:spcPct val="200000"/>
              </a:lnSpc>
              <a:spcBef>
                <a:spcPts val="0"/>
              </a:spcBef>
              <a:spcAft>
                <a:spcPts val="300"/>
              </a:spcAft>
            </a:pPr>
            <a:r>
              <a:rPr lang="en-US" sz="1200" baseline="0" dirty="0"/>
              <a:t>In STEM you get  paid to do graduate study, we’ll talk about that later.  With proper money management, acquisition of funding, you can be comfortable.</a:t>
            </a:r>
          </a:p>
          <a:p>
            <a:pPr marL="171450" lvl="0" indent="-171450" algn="l" rtl="0">
              <a:lnSpc>
                <a:spcPct val="200000"/>
              </a:lnSpc>
              <a:spcBef>
                <a:spcPts val="0"/>
              </a:spcBef>
              <a:spcAft>
                <a:spcPts val="300"/>
              </a:spcAft>
            </a:pPr>
            <a:r>
              <a:rPr lang="en-US" sz="1200" baseline="0" dirty="0"/>
              <a:t>Your primary focus should be finding the right advisor within a program.  The advisor can make or break your experience.  </a:t>
            </a:r>
          </a:p>
          <a:p>
            <a:pPr marL="171450" lvl="0" indent="-171450" algn="l" rtl="0">
              <a:lnSpc>
                <a:spcPct val="200000"/>
              </a:lnSpc>
              <a:spcBef>
                <a:spcPts val="0"/>
              </a:spcBef>
              <a:spcAft>
                <a:spcPts val="300"/>
              </a:spcAft>
            </a:pPr>
            <a:r>
              <a:rPr lang="en-US" sz="1200" baseline="0" dirty="0"/>
              <a:t>Some folks need a break---take it if you need to be structure your lifestyle as if you were a grad student---it’s harder to go back if you need a lot of income to sustain your lifestyle</a:t>
            </a:r>
          </a:p>
          <a:p>
            <a:pPr marL="171450" lvl="0" indent="-171450" algn="l" rtl="0">
              <a:lnSpc>
                <a:spcPct val="200000"/>
              </a:lnSpc>
              <a:spcBef>
                <a:spcPts val="0"/>
              </a:spcBef>
              <a:spcAft>
                <a:spcPts val="300"/>
              </a:spcAft>
            </a:pPr>
            <a:r>
              <a:rPr lang="en-US" sz="1200" baseline="0" dirty="0"/>
              <a:t>While one of LS-PAC MODELS goals is to increase the number of UR students pursuing careers within academia, PhDs are valuable in so many industries – Government Agencies, Industry, Consulting </a:t>
            </a:r>
          </a:p>
          <a:p>
            <a:pPr marL="0" lvl="0" indent="0" algn="l" rtl="0">
              <a:lnSpc>
                <a:spcPct val="200000"/>
              </a:lnSpc>
              <a:spcBef>
                <a:spcPts val="0"/>
              </a:spcBef>
              <a:spcAft>
                <a:spcPts val="300"/>
              </a:spcAft>
              <a:buNone/>
            </a:pPr>
            <a:endParaRPr sz="1200"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8507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USDA - EXTREMELY COMPETITIVE!</a:t>
            </a:r>
          </a:p>
          <a:p>
            <a:pPr marL="0" lvl="0" indent="0" algn="l" rtl="0">
              <a:spcBef>
                <a:spcPts val="0"/>
              </a:spcBef>
              <a:spcAft>
                <a:spcPts val="0"/>
              </a:spcAft>
              <a:buNone/>
            </a:pPr>
            <a:r>
              <a:rPr lang="en-US" dirty="0"/>
              <a:t>~16% of applicants were funded.</a:t>
            </a:r>
          </a:p>
          <a:p>
            <a:pPr marL="0" lvl="0" indent="0" algn="l" rtl="0">
              <a:spcBef>
                <a:spcPts val="0"/>
              </a:spcBef>
              <a:spcAft>
                <a:spcPts val="0"/>
              </a:spcAft>
              <a:buNone/>
            </a:pPr>
            <a:r>
              <a:rPr lang="en-US" dirty="0"/>
              <a:t>https://nifa.usda.gov/funding-opportunity/agriculture-and-food-research-initiative-education-workforce-development</a:t>
            </a:r>
          </a:p>
          <a:p>
            <a:pPr marL="0" lvl="0" indent="0" algn="l" rtl="0">
              <a:spcBef>
                <a:spcPts val="0"/>
              </a:spcBef>
              <a:spcAft>
                <a:spcPts val="0"/>
              </a:spcAft>
              <a:buNone/>
            </a:pPr>
            <a:r>
              <a:rPr lang="en-US" dirty="0"/>
              <a:t>USDA: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Must be a Ph.D. candidate.</a:t>
            </a:r>
          </a:p>
          <a:p>
            <a:pPr marL="0" lvl="0" indent="0" algn="l" rtl="0">
              <a:spcBef>
                <a:spcPts val="0"/>
              </a:spcBef>
              <a:spcAft>
                <a:spcPts val="0"/>
              </a:spcAft>
              <a:buNone/>
            </a:pPr>
            <a:r>
              <a:rPr lang="en-US" dirty="0"/>
              <a:t>Due in March.</a:t>
            </a:r>
          </a:p>
          <a:p>
            <a:pPr marL="0" lvl="0" indent="0" algn="l" rtl="0">
              <a:spcBef>
                <a:spcPts val="0"/>
              </a:spcBef>
              <a:spcAft>
                <a:spcPts val="0"/>
              </a:spcAft>
              <a:buNone/>
            </a:pPr>
            <a:r>
              <a:rPr lang="en-US" dirty="0"/>
              <a:t>$95,000/2 years. (Stipend $27,000/yr; regular grant)</a:t>
            </a:r>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659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653209c3f_0_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endParaRPr lang="en-US" sz="1100" b="1" dirty="0">
              <a:latin typeface="Calibri" panose="020F0502020204030204" pitchFamily="34" charset="0"/>
            </a:endParaRPr>
          </a:p>
          <a:p>
            <a:pPr marL="0" lvl="0" indent="0" algn="l" rtl="0">
              <a:spcBef>
                <a:spcPts val="0"/>
              </a:spcBef>
              <a:spcAft>
                <a:spcPts val="0"/>
              </a:spcAft>
              <a:buNone/>
            </a:pPr>
            <a:r>
              <a:rPr lang="en-US" dirty="0"/>
              <a:t>Jot down top five now</a:t>
            </a:r>
          </a:p>
          <a:p>
            <a:pPr marL="0" lvl="0" indent="0" algn="l" rtl="0">
              <a:spcBef>
                <a:spcPts val="0"/>
              </a:spcBef>
              <a:spcAft>
                <a:spcPts val="0"/>
              </a:spcAft>
              <a:buNone/>
            </a:pPr>
            <a:endParaRPr dirty="0"/>
          </a:p>
        </p:txBody>
      </p:sp>
      <p:sp>
        <p:nvSpPr>
          <p:cNvPr id="302" name="Google Shape;302;gd653209c3f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7817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604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810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256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226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c7d28a959a_1_1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7" name="Google Shape;427;gc7d28a959a_1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look</a:t>
            </a:r>
            <a:r>
              <a:rPr lang="en-US" baseline="0" dirty="0"/>
              <a:t> at major difference between undergrad and grad</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56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Choosing</a:t>
            </a:r>
            <a:r>
              <a:rPr lang="en-US" baseline="0" dirty="0"/>
              <a:t> graduate school is worth the investment of your time.</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653209c3f_0_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r>
              <a:rPr lang="en-US" sz="1100" b="1" dirty="0">
                <a:latin typeface="Calibri" panose="020F0502020204030204" pitchFamily="34" charset="0"/>
              </a:rPr>
              <a:t>What</a:t>
            </a:r>
            <a:r>
              <a:rPr lang="en-US" sz="1100" b="1" baseline="0" dirty="0">
                <a:latin typeface="Calibri" panose="020F0502020204030204" pitchFamily="34" charset="0"/>
              </a:rPr>
              <a:t> are your feelings and/or fears regarding grad school? </a:t>
            </a:r>
          </a:p>
          <a:p>
            <a:pPr marL="158750" indent="0">
              <a:buNone/>
            </a:pPr>
            <a:endParaRPr lang="en-US" sz="1100" b="1" baseline="0" dirty="0">
              <a:latin typeface="Calibri" panose="020F0502020204030204" pitchFamily="34" charset="0"/>
            </a:endParaRPr>
          </a:p>
          <a:p>
            <a:pPr marL="158750" indent="0">
              <a:buNone/>
            </a:pPr>
            <a:r>
              <a:rPr lang="en-US" sz="1100" b="0" baseline="0" dirty="0">
                <a:latin typeface="Calibri" panose="020F0502020204030204" pitchFamily="34" charset="0"/>
              </a:rPr>
              <a:t>Our goal is to help ease some of your worries by providing the information you need to apply</a:t>
            </a:r>
          </a:p>
        </p:txBody>
      </p:sp>
      <p:sp>
        <p:nvSpPr>
          <p:cNvPr id="302" name="Google Shape;302;gd653209c3f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82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take a look at the basic milestone</a:t>
            </a:r>
            <a:r>
              <a:rPr lang="en-US" baseline="0" dirty="0"/>
              <a:t> in most PhD programs.  While institutions may have other requirements or refer to the various milestones using differently, the process is essentially the same.</a:t>
            </a:r>
          </a:p>
          <a:p>
            <a:pPr marL="0" lvl="0" indent="0" algn="l" rtl="0">
              <a:spcBef>
                <a:spcPts val="0"/>
              </a:spcBef>
              <a:spcAft>
                <a:spcPts val="0"/>
              </a:spcAft>
              <a:buNone/>
            </a:pPr>
            <a:r>
              <a:rPr lang="en-US" b="1" baseline="0" dirty="0"/>
              <a:t>Coursework:  </a:t>
            </a:r>
            <a:r>
              <a:rPr lang="en-US" sz="1100" b="0" i="0" u="none" strike="noStrike" cap="none" dirty="0">
                <a:solidFill>
                  <a:srgbClr val="000000"/>
                </a:solidFill>
                <a:effectLst/>
                <a:latin typeface="Arial"/>
                <a:ea typeface="Arial"/>
                <a:cs typeface="Arial"/>
                <a:sym typeface="Arial"/>
              </a:rPr>
              <a:t>Develops subject-knowledge within area of study.</a:t>
            </a:r>
          </a:p>
          <a:p>
            <a:pPr marL="0" lvl="0" indent="0" algn="l" rtl="0">
              <a:spcBef>
                <a:spcPts val="0"/>
              </a:spcBef>
              <a:spcAft>
                <a:spcPts val="0"/>
              </a:spcAft>
              <a:buNone/>
            </a:pPr>
            <a:r>
              <a:rPr lang="en-US" sz="1100" b="1" i="0" u="none" strike="noStrike" cap="none" baseline="0" dirty="0">
                <a:solidFill>
                  <a:srgbClr val="000000"/>
                </a:solidFill>
                <a:effectLst/>
                <a:latin typeface="Arial"/>
                <a:cs typeface="Arial"/>
                <a:sym typeface="Arial"/>
              </a:rPr>
              <a:t>Select advisor: </a:t>
            </a:r>
            <a:r>
              <a:rPr lang="en-US" sz="1100" b="0" i="0" u="none" strike="noStrike" cap="none" dirty="0">
                <a:solidFill>
                  <a:srgbClr val="000000"/>
                </a:solidFill>
                <a:effectLst/>
                <a:latin typeface="Arial"/>
                <a:ea typeface="Arial"/>
                <a:cs typeface="Arial"/>
                <a:sym typeface="Arial"/>
              </a:rPr>
              <a:t>Develops subject-knowledge within area of study.</a:t>
            </a:r>
          </a:p>
          <a:p>
            <a:pPr marL="0" lvl="0" indent="0" algn="l" rtl="0">
              <a:spcBef>
                <a:spcPts val="0"/>
              </a:spcBef>
              <a:spcAft>
                <a:spcPts val="0"/>
              </a:spcAft>
              <a:buNone/>
            </a:pPr>
            <a:r>
              <a:rPr lang="en-US" sz="1100" b="1" i="0" u="none" strike="noStrike" cap="none" baseline="0" dirty="0">
                <a:solidFill>
                  <a:srgbClr val="000000"/>
                </a:solidFill>
                <a:effectLst/>
                <a:latin typeface="Arial"/>
                <a:cs typeface="Arial"/>
                <a:sym typeface="Arial"/>
              </a:rPr>
              <a:t>Advisory committee: </a:t>
            </a:r>
            <a:r>
              <a:rPr lang="en-US" sz="1100" b="0" i="0" u="none" strike="noStrike" cap="none" dirty="0">
                <a:solidFill>
                  <a:srgbClr val="000000"/>
                </a:solidFill>
                <a:effectLst/>
                <a:latin typeface="Arial"/>
                <a:ea typeface="Arial"/>
                <a:cs typeface="Arial"/>
                <a:sym typeface="Arial"/>
              </a:rPr>
              <a:t>Advises student on courses/research, provides cognate expertise, contributes diverse perspectives, and promotes cross-disciplinary communications.</a:t>
            </a:r>
          </a:p>
          <a:p>
            <a:pPr marL="0" lvl="0" indent="0" algn="l" rtl="0">
              <a:spcBef>
                <a:spcPts val="0"/>
              </a:spcBef>
              <a:spcAft>
                <a:spcPts val="0"/>
              </a:spcAft>
              <a:buNone/>
            </a:pPr>
            <a:r>
              <a:rPr lang="en-US" sz="1100" b="1" i="0" u="none" strike="noStrike" cap="none" baseline="0" dirty="0">
                <a:solidFill>
                  <a:srgbClr val="000000"/>
                </a:solidFill>
                <a:effectLst/>
                <a:latin typeface="Arial"/>
                <a:cs typeface="Arial"/>
                <a:sym typeface="Arial"/>
              </a:rPr>
              <a:t>Pass Qualifying Exam</a:t>
            </a:r>
            <a:r>
              <a:rPr lang="en-US" sz="1100" b="0" i="0" u="none" strike="noStrike" cap="none" baseline="0" dirty="0">
                <a:solidFill>
                  <a:srgbClr val="000000"/>
                </a:solidFill>
                <a:effectLst/>
                <a:latin typeface="Arial"/>
                <a:cs typeface="Arial"/>
                <a:sym typeface="Arial"/>
              </a:rPr>
              <a:t>: Test of disciplinary knowledge  (some have cumulative exams)</a:t>
            </a:r>
          </a:p>
          <a:p>
            <a:pPr marL="0" lvl="0" indent="0" algn="l" rtl="0">
              <a:spcBef>
                <a:spcPts val="0"/>
              </a:spcBef>
              <a:spcAft>
                <a:spcPts val="0"/>
              </a:spcAft>
              <a:buNone/>
            </a:pPr>
            <a:r>
              <a:rPr lang="en-US" sz="1100" b="1" i="0" u="none" strike="noStrike" cap="none" baseline="0" dirty="0">
                <a:solidFill>
                  <a:srgbClr val="000000"/>
                </a:solidFill>
                <a:effectLst/>
                <a:latin typeface="Arial"/>
                <a:cs typeface="Arial"/>
                <a:sym typeface="Arial"/>
              </a:rPr>
              <a:t>Pass Research Proposal Exam: </a:t>
            </a:r>
            <a:r>
              <a:rPr lang="en-US" sz="1100" b="0" i="0" u="none" strike="noStrike" cap="none" dirty="0">
                <a:solidFill>
                  <a:srgbClr val="000000"/>
                </a:solidFill>
                <a:effectLst/>
                <a:latin typeface="Arial"/>
                <a:ea typeface="Arial"/>
                <a:cs typeface="Arial"/>
                <a:sym typeface="Arial"/>
              </a:rPr>
              <a:t>Test of capability to conduct independent research.</a:t>
            </a:r>
            <a:br>
              <a:rPr lang="en-US" sz="1100" b="0" i="0" u="none" strike="noStrike" cap="none" dirty="0">
                <a:solidFill>
                  <a:srgbClr val="000000"/>
                </a:solidFill>
                <a:effectLst/>
                <a:latin typeface="Arial"/>
                <a:ea typeface="Arial"/>
                <a:cs typeface="Arial"/>
                <a:sym typeface="Arial"/>
              </a:rPr>
            </a:br>
            <a:r>
              <a:rPr lang="en-US" sz="1100" b="1" i="0" u="none" strike="noStrike" cap="none" dirty="0">
                <a:solidFill>
                  <a:srgbClr val="000000"/>
                </a:solidFill>
                <a:effectLst/>
                <a:latin typeface="Arial"/>
                <a:ea typeface="Arial"/>
                <a:cs typeface="Arial"/>
                <a:sym typeface="Arial"/>
              </a:rPr>
              <a:t>Apply</a:t>
            </a:r>
            <a:r>
              <a:rPr lang="en-US" sz="1100" b="1" i="0" u="none" strike="noStrike" cap="none" baseline="0" dirty="0">
                <a:solidFill>
                  <a:srgbClr val="000000"/>
                </a:solidFill>
                <a:effectLst/>
                <a:latin typeface="Arial"/>
                <a:ea typeface="Arial"/>
                <a:cs typeface="Arial"/>
                <a:sym typeface="Arial"/>
              </a:rPr>
              <a:t> for Candidacy: </a:t>
            </a:r>
            <a:r>
              <a:rPr lang="en-US" sz="1100" b="0" i="0" u="none" strike="noStrike" cap="none" baseline="0" dirty="0">
                <a:solidFill>
                  <a:srgbClr val="000000"/>
                </a:solidFill>
                <a:effectLst/>
                <a:latin typeface="Arial"/>
                <a:ea typeface="Arial"/>
                <a:cs typeface="Arial"/>
                <a:sym typeface="Arial"/>
              </a:rPr>
              <a:t>Ready to undertake independent and original research resulting in a dissertation</a:t>
            </a:r>
          </a:p>
          <a:p>
            <a:pPr marL="0" lvl="0" indent="0" algn="l" rtl="0">
              <a:spcBef>
                <a:spcPts val="0"/>
              </a:spcBef>
              <a:spcAft>
                <a:spcPts val="0"/>
              </a:spcAft>
              <a:buNone/>
            </a:pPr>
            <a:r>
              <a:rPr lang="en-US" sz="1100" b="1" i="0" u="none" strike="noStrike" cap="none" baseline="0" dirty="0">
                <a:solidFill>
                  <a:srgbClr val="000000"/>
                </a:solidFill>
                <a:effectLst/>
                <a:latin typeface="Arial"/>
                <a:cs typeface="Arial"/>
                <a:sym typeface="Arial"/>
              </a:rPr>
              <a:t>Defend Dissertation: </a:t>
            </a:r>
          </a:p>
          <a:p>
            <a:pPr marL="0" lvl="0" indent="0" algn="l" rtl="0">
              <a:spcBef>
                <a:spcPts val="0"/>
              </a:spcBef>
              <a:spcAft>
                <a:spcPts val="0"/>
              </a:spcAft>
              <a:buNone/>
            </a:pPr>
            <a:r>
              <a:rPr lang="en-US" sz="1100" b="1" i="0" u="none" strike="noStrike" cap="none" baseline="0" dirty="0">
                <a:solidFill>
                  <a:srgbClr val="000000"/>
                </a:solidFill>
                <a:effectLst/>
                <a:latin typeface="Arial"/>
                <a:cs typeface="Arial"/>
                <a:sym typeface="Arial"/>
              </a:rPr>
              <a:t>Complete Post-Defense Degree Requirements: </a:t>
            </a:r>
            <a:r>
              <a:rPr lang="en-US" sz="1100" b="0" i="0" u="none" strike="noStrike" cap="none" baseline="0" dirty="0">
                <a:solidFill>
                  <a:srgbClr val="000000"/>
                </a:solidFill>
                <a:effectLst/>
                <a:latin typeface="Arial"/>
                <a:cs typeface="Arial"/>
                <a:sym typeface="Arial"/>
              </a:rPr>
              <a:t>Edits, final dissertation approval</a:t>
            </a:r>
          </a:p>
          <a:p>
            <a:pPr marL="0" lvl="0" indent="0" algn="l" rtl="0">
              <a:spcBef>
                <a:spcPts val="0"/>
              </a:spcBef>
              <a:spcAft>
                <a:spcPts val="0"/>
              </a:spcAft>
              <a:buNone/>
            </a:pPr>
            <a:endParaRPr lang="en-US" b="0" baseline="0" dirty="0"/>
          </a:p>
          <a:p>
            <a:pPr marL="0" lvl="0" indent="0" algn="l" rtl="0">
              <a:spcBef>
                <a:spcPts val="0"/>
              </a:spcBef>
              <a:spcAft>
                <a:spcPts val="0"/>
              </a:spcAft>
              <a:buNone/>
            </a:pPr>
            <a:r>
              <a:rPr lang="en-US" dirty="0"/>
              <a:t>Very research based. </a:t>
            </a:r>
          </a:p>
          <a:p>
            <a:pPr marL="0" lvl="0" indent="0" algn="l" rtl="0">
              <a:spcBef>
                <a:spcPts val="0"/>
              </a:spcBef>
              <a:spcAft>
                <a:spcPts val="0"/>
              </a:spcAft>
              <a:buNone/>
            </a:pPr>
            <a:r>
              <a:rPr lang="en-US" dirty="0"/>
              <a:t>Balance research and taking classes or teaching </a:t>
            </a:r>
          </a:p>
          <a:p>
            <a:pPr marL="0" lvl="0" indent="0" algn="l" rtl="0">
              <a:spcBef>
                <a:spcPts val="0"/>
              </a:spcBef>
              <a:spcAft>
                <a:spcPts val="0"/>
              </a:spcAft>
              <a:buNone/>
            </a:pPr>
            <a:r>
              <a:rPr lang="en-US" dirty="0"/>
              <a:t>4-7 years</a:t>
            </a:r>
          </a:p>
          <a:p>
            <a:pPr marL="0" lvl="0" indent="0" algn="l" rtl="0">
              <a:spcBef>
                <a:spcPts val="0"/>
              </a:spcBef>
              <a:spcAft>
                <a:spcPts val="0"/>
              </a:spcAft>
              <a:buNone/>
            </a:pPr>
            <a:r>
              <a:rPr lang="en-US" dirty="0"/>
              <a:t>You</a:t>
            </a:r>
            <a:r>
              <a:rPr lang="en-US" baseline="0" dirty="0"/>
              <a:t> can do it!</a:t>
            </a:r>
            <a:endParaRPr lang="en-US" dirty="0"/>
          </a:p>
          <a:p>
            <a:pPr marL="0" lvl="0" indent="0" algn="l" rtl="0">
              <a:spcBef>
                <a:spcPts val="0"/>
              </a:spcBef>
              <a:spcAft>
                <a:spcPts val="0"/>
              </a:spcAft>
              <a:buNone/>
            </a:pP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20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794fefd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a:t>
            </a:r>
            <a:r>
              <a:rPr lang="en-US" baseline="0" dirty="0"/>
              <a:t> is the right time to go to grad school?</a:t>
            </a:r>
          </a:p>
          <a:p>
            <a:pPr marL="0" lvl="0" indent="0" algn="l" rtl="0">
              <a:spcBef>
                <a:spcPts val="0"/>
              </a:spcBef>
              <a:spcAft>
                <a:spcPts val="0"/>
              </a:spcAft>
              <a:buNone/>
            </a:pPr>
            <a:r>
              <a:rPr lang="en-US" baseline="0" dirty="0"/>
              <a:t>If you wait keep you lifestyle simple</a:t>
            </a:r>
            <a:endParaRPr dirty="0"/>
          </a:p>
        </p:txBody>
      </p:sp>
      <p:sp>
        <p:nvSpPr>
          <p:cNvPr id="235" name="Google Shape;235;gd794fef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388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3" name="Google Shape;13;p2"/>
          <p:cNvSpPr/>
          <p:nvPr/>
        </p:nvSpPr>
        <p:spPr>
          <a:xfrm>
            <a:off x="0" y="0"/>
            <a:ext cx="9144000" cy="719700"/>
          </a:xfrm>
          <a:prstGeom prst="rect">
            <a:avLst/>
          </a:prstGeom>
          <a:solidFill>
            <a:srgbClr val="3854A6"/>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14" name="Google Shape;14;p2"/>
          <p:cNvSpPr txBox="1">
            <a:spLocks noGrp="1"/>
          </p:cNvSpPr>
          <p:nvPr>
            <p:ph type="title"/>
          </p:nvPr>
        </p:nvSpPr>
        <p:spPr>
          <a:xfrm>
            <a:off x="451825" y="14475"/>
            <a:ext cx="7886700" cy="719700"/>
          </a:xfrm>
          <a:prstGeom prst="rect">
            <a:avLst/>
          </a:prstGeom>
          <a:noFill/>
          <a:ln>
            <a:noFill/>
          </a:ln>
        </p:spPr>
        <p:txBody>
          <a:bodyPr spcFirstLastPara="1" wrap="square" lIns="68575" tIns="34275" rIns="68575" bIns="34275" anchor="ctr" anchorCtr="0">
            <a:spAutoFit/>
          </a:bodyPr>
          <a:lstStyle>
            <a:lvl1pPr lvl="0" algn="r">
              <a:spcBef>
                <a:spcPts val="0"/>
              </a:spcBef>
              <a:spcAft>
                <a:spcPts val="0"/>
              </a:spcAft>
              <a:buSzPts val="3600"/>
              <a:buNone/>
              <a:defRPr sz="3600">
                <a:solidFill>
                  <a:schemeClr val="lt1"/>
                </a:solidFill>
              </a:defRPr>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pic>
        <p:nvPicPr>
          <p:cNvPr id="15" name="Google Shape;15;p2" descr="Logo&#10;&#10;Description automatically generated"/>
          <p:cNvPicPr preferRelativeResize="0"/>
          <p:nvPr/>
        </p:nvPicPr>
        <p:blipFill rotWithShape="1">
          <a:blip r:embed="rId2">
            <a:alphaModFix/>
          </a:blip>
          <a:srcRect/>
          <a:stretch/>
        </p:blipFill>
        <p:spPr>
          <a:xfrm>
            <a:off x="8403131" y="59747"/>
            <a:ext cx="600075" cy="600075"/>
          </a:xfrm>
          <a:prstGeom prst="rect">
            <a:avLst/>
          </a:prstGeom>
          <a:noFill/>
          <a:ln>
            <a:noFill/>
          </a:ln>
        </p:spPr>
      </p:pic>
      <p:pic>
        <p:nvPicPr>
          <p:cNvPr id="16" name="Google Shape;16;p2"/>
          <p:cNvPicPr preferRelativeResize="0"/>
          <p:nvPr/>
        </p:nvPicPr>
        <p:blipFill rotWithShape="1">
          <a:blip r:embed="rId3">
            <a:alphaModFix/>
          </a:blip>
          <a:srcRect/>
          <a:stretch/>
        </p:blipFill>
        <p:spPr>
          <a:xfrm>
            <a:off x="4887897" y="518361"/>
            <a:ext cx="4495800" cy="474519"/>
          </a:xfrm>
          <a:prstGeom prst="rect">
            <a:avLst/>
          </a:prstGeom>
          <a:noFill/>
          <a:ln>
            <a:noFill/>
          </a:ln>
        </p:spPr>
      </p:pic>
      <p:pic>
        <p:nvPicPr>
          <p:cNvPr id="17" name="Google Shape;17;p2"/>
          <p:cNvPicPr preferRelativeResize="0"/>
          <p:nvPr/>
        </p:nvPicPr>
        <p:blipFill>
          <a:blip r:embed="rId4">
            <a:alphaModFix/>
          </a:blip>
          <a:stretch>
            <a:fillRect/>
          </a:stretch>
        </p:blipFill>
        <p:spPr>
          <a:xfrm>
            <a:off x="76200" y="4592775"/>
            <a:ext cx="1597013" cy="474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4"/>
          <p:cNvSpPr txBox="1">
            <a:spLocks noGrp="1"/>
          </p:cNvSpPr>
          <p:nvPr>
            <p:ph type="ctrTitle"/>
          </p:nvPr>
        </p:nvSpPr>
        <p:spPr>
          <a:xfrm>
            <a:off x="685800" y="1597819"/>
            <a:ext cx="7772400" cy="11025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2200"/>
              <a:buNone/>
              <a:defRPr/>
            </a:lvl1pPr>
            <a:lvl2pPr lvl="1" algn="ctr">
              <a:spcBef>
                <a:spcPts val="0"/>
              </a:spcBef>
              <a:spcAft>
                <a:spcPts val="0"/>
              </a:spcAft>
              <a:buSzPts val="2200"/>
              <a:buNone/>
              <a:defRPr/>
            </a:lvl2pPr>
            <a:lvl3pPr lvl="2" algn="ctr">
              <a:spcBef>
                <a:spcPts val="0"/>
              </a:spcBef>
              <a:spcAft>
                <a:spcPts val="0"/>
              </a:spcAft>
              <a:buSzPts val="2200"/>
              <a:buNone/>
              <a:defRPr/>
            </a:lvl3pPr>
            <a:lvl4pPr lvl="3" algn="ctr">
              <a:spcBef>
                <a:spcPts val="0"/>
              </a:spcBef>
              <a:spcAft>
                <a:spcPts val="0"/>
              </a:spcAft>
              <a:buSzPts val="2200"/>
              <a:buNone/>
              <a:defRPr/>
            </a:lvl4pPr>
            <a:lvl5pPr lvl="4" algn="ctr">
              <a:spcBef>
                <a:spcPts val="0"/>
              </a:spcBef>
              <a:spcAft>
                <a:spcPts val="0"/>
              </a:spcAft>
              <a:buSzPts val="2200"/>
              <a:buNone/>
              <a:defRPr/>
            </a:lvl5pPr>
            <a:lvl6pPr lvl="5" algn="ctr">
              <a:spcBef>
                <a:spcPts val="0"/>
              </a:spcBef>
              <a:spcAft>
                <a:spcPts val="0"/>
              </a:spcAft>
              <a:buSzPts val="2200"/>
              <a:buNone/>
              <a:defRPr/>
            </a:lvl6pPr>
            <a:lvl7pPr lvl="6" algn="ctr">
              <a:spcBef>
                <a:spcPts val="0"/>
              </a:spcBef>
              <a:spcAft>
                <a:spcPts val="0"/>
              </a:spcAft>
              <a:buSzPts val="2200"/>
              <a:buNone/>
              <a:defRPr/>
            </a:lvl7pPr>
            <a:lvl8pPr lvl="7" algn="ctr">
              <a:spcBef>
                <a:spcPts val="0"/>
              </a:spcBef>
              <a:spcAft>
                <a:spcPts val="0"/>
              </a:spcAft>
              <a:buSzPts val="2200"/>
              <a:buNone/>
              <a:defRPr/>
            </a:lvl8pPr>
            <a:lvl9pPr lvl="8" algn="ctr">
              <a:spcBef>
                <a:spcPts val="0"/>
              </a:spcBef>
              <a:spcAft>
                <a:spcPts val="0"/>
              </a:spcAft>
              <a:buSzPts val="2200"/>
              <a:buNone/>
              <a:defRPr/>
            </a:lvl9pPr>
          </a:lstStyle>
          <a:p>
            <a:endParaRPr/>
          </a:p>
        </p:txBody>
      </p:sp>
      <p:sp>
        <p:nvSpPr>
          <p:cNvPr id="98" name="Google Shape;98;p14"/>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a:spcBef>
                <a:spcPts val="500"/>
              </a:spcBef>
              <a:spcAft>
                <a:spcPts val="0"/>
              </a:spcAft>
              <a:buClr>
                <a:srgbClr val="888888"/>
              </a:buClr>
              <a:buSzPts val="2400"/>
              <a:buNone/>
              <a:defRPr>
                <a:solidFill>
                  <a:srgbClr val="888888"/>
                </a:solidFill>
              </a:defRPr>
            </a:lvl1pPr>
            <a:lvl2pPr lvl="1" algn="ctr">
              <a:spcBef>
                <a:spcPts val="400"/>
              </a:spcBef>
              <a:spcAft>
                <a:spcPts val="0"/>
              </a:spcAft>
              <a:buClr>
                <a:srgbClr val="888888"/>
              </a:buClr>
              <a:buSzPts val="2100"/>
              <a:buNone/>
              <a:defRPr>
                <a:solidFill>
                  <a:srgbClr val="888888"/>
                </a:solidFill>
              </a:defRPr>
            </a:lvl2pPr>
            <a:lvl3pPr lvl="2" algn="ctr">
              <a:spcBef>
                <a:spcPts val="40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99" name="Google Shape;99;p14"/>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00" name="Google Shape;100;p1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01" name="Google Shape;101;p14"/>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98989"/>
                </a:solidFill>
                <a:latin typeface="Calibri"/>
                <a:ea typeface="Calibri"/>
                <a:cs typeface="Calibri"/>
                <a:sym typeface="Calibri"/>
              </a:defRPr>
            </a:lvl1pPr>
            <a:lvl2pPr marL="0" lvl="1" indent="0" algn="r">
              <a:spcBef>
                <a:spcPts val="0"/>
              </a:spcBef>
              <a:buNone/>
              <a:defRPr sz="900">
                <a:solidFill>
                  <a:srgbClr val="898989"/>
                </a:solidFill>
                <a:latin typeface="Calibri"/>
                <a:ea typeface="Calibri"/>
                <a:cs typeface="Calibri"/>
                <a:sym typeface="Calibri"/>
              </a:defRPr>
            </a:lvl2pPr>
            <a:lvl3pPr marL="0" lvl="2" indent="0" algn="r">
              <a:spcBef>
                <a:spcPts val="0"/>
              </a:spcBef>
              <a:buNone/>
              <a:defRPr sz="900">
                <a:solidFill>
                  <a:srgbClr val="898989"/>
                </a:solidFill>
                <a:latin typeface="Calibri"/>
                <a:ea typeface="Calibri"/>
                <a:cs typeface="Calibri"/>
                <a:sym typeface="Calibri"/>
              </a:defRPr>
            </a:lvl3pPr>
            <a:lvl4pPr marL="0" lvl="3" indent="0" algn="r">
              <a:spcBef>
                <a:spcPts val="0"/>
              </a:spcBef>
              <a:buNone/>
              <a:defRPr sz="900">
                <a:solidFill>
                  <a:srgbClr val="898989"/>
                </a:solidFill>
                <a:latin typeface="Calibri"/>
                <a:ea typeface="Calibri"/>
                <a:cs typeface="Calibri"/>
                <a:sym typeface="Calibri"/>
              </a:defRPr>
            </a:lvl4pPr>
            <a:lvl5pPr marL="0" lvl="4" indent="0" algn="r">
              <a:spcBef>
                <a:spcPts val="0"/>
              </a:spcBef>
              <a:buNone/>
              <a:defRPr sz="900">
                <a:solidFill>
                  <a:srgbClr val="898989"/>
                </a:solidFill>
                <a:latin typeface="Calibri"/>
                <a:ea typeface="Calibri"/>
                <a:cs typeface="Calibri"/>
                <a:sym typeface="Calibri"/>
              </a:defRPr>
            </a:lvl5pPr>
            <a:lvl6pPr marL="0" lvl="5" indent="0" algn="r">
              <a:spcBef>
                <a:spcPts val="0"/>
              </a:spcBef>
              <a:buNone/>
              <a:defRPr sz="900">
                <a:solidFill>
                  <a:srgbClr val="898989"/>
                </a:solidFill>
                <a:latin typeface="Calibri"/>
                <a:ea typeface="Calibri"/>
                <a:cs typeface="Calibri"/>
                <a:sym typeface="Calibri"/>
              </a:defRPr>
            </a:lvl6pPr>
            <a:lvl7pPr marL="0" lvl="6" indent="0" algn="r">
              <a:spcBef>
                <a:spcPts val="0"/>
              </a:spcBef>
              <a:buNone/>
              <a:defRPr sz="900">
                <a:solidFill>
                  <a:srgbClr val="898989"/>
                </a:solidFill>
                <a:latin typeface="Calibri"/>
                <a:ea typeface="Calibri"/>
                <a:cs typeface="Calibri"/>
                <a:sym typeface="Calibri"/>
              </a:defRPr>
            </a:lvl7pPr>
            <a:lvl8pPr marL="0" lvl="7" indent="0" algn="r">
              <a:spcBef>
                <a:spcPts val="0"/>
              </a:spcBef>
              <a:buNone/>
              <a:defRPr sz="900">
                <a:solidFill>
                  <a:srgbClr val="898989"/>
                </a:solidFill>
                <a:latin typeface="Calibri"/>
                <a:ea typeface="Calibri"/>
                <a:cs typeface="Calibri"/>
                <a:sym typeface="Calibri"/>
              </a:defRPr>
            </a:lvl8pPr>
            <a:lvl9pPr marL="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2200"/>
              <a:buNone/>
              <a:defRPr/>
            </a:lvl1pPr>
            <a:lvl2pPr lvl="1" algn="ctr">
              <a:spcBef>
                <a:spcPts val="0"/>
              </a:spcBef>
              <a:spcAft>
                <a:spcPts val="0"/>
              </a:spcAft>
              <a:buSzPts val="2200"/>
              <a:buNone/>
              <a:defRPr/>
            </a:lvl2pPr>
            <a:lvl3pPr lvl="2" algn="ctr">
              <a:spcBef>
                <a:spcPts val="0"/>
              </a:spcBef>
              <a:spcAft>
                <a:spcPts val="0"/>
              </a:spcAft>
              <a:buSzPts val="2200"/>
              <a:buNone/>
              <a:defRPr/>
            </a:lvl3pPr>
            <a:lvl4pPr lvl="3" algn="ctr">
              <a:spcBef>
                <a:spcPts val="0"/>
              </a:spcBef>
              <a:spcAft>
                <a:spcPts val="0"/>
              </a:spcAft>
              <a:buSzPts val="2200"/>
              <a:buNone/>
              <a:defRPr/>
            </a:lvl4pPr>
            <a:lvl5pPr lvl="4" algn="ctr">
              <a:spcBef>
                <a:spcPts val="0"/>
              </a:spcBef>
              <a:spcAft>
                <a:spcPts val="0"/>
              </a:spcAft>
              <a:buSzPts val="2200"/>
              <a:buNone/>
              <a:defRPr/>
            </a:lvl5pPr>
            <a:lvl6pPr lvl="5" algn="ctr">
              <a:spcBef>
                <a:spcPts val="0"/>
              </a:spcBef>
              <a:spcAft>
                <a:spcPts val="0"/>
              </a:spcAft>
              <a:buSzPts val="2200"/>
              <a:buNone/>
              <a:defRPr/>
            </a:lvl6pPr>
            <a:lvl7pPr lvl="6" algn="ctr">
              <a:spcBef>
                <a:spcPts val="0"/>
              </a:spcBef>
              <a:spcAft>
                <a:spcPts val="0"/>
              </a:spcAft>
              <a:buSzPts val="2200"/>
              <a:buNone/>
              <a:defRPr/>
            </a:lvl7pPr>
            <a:lvl8pPr lvl="7" algn="ctr">
              <a:spcBef>
                <a:spcPts val="0"/>
              </a:spcBef>
              <a:spcAft>
                <a:spcPts val="0"/>
              </a:spcAft>
              <a:buSzPts val="2200"/>
              <a:buNone/>
              <a:defRPr/>
            </a:lvl8pPr>
            <a:lvl9pPr lvl="8" algn="ctr">
              <a:spcBef>
                <a:spcPts val="0"/>
              </a:spcBef>
              <a:spcAft>
                <a:spcPts val="0"/>
              </a:spcAft>
              <a:buSzPts val="2200"/>
              <a:buNone/>
              <a:defRPr/>
            </a:lvl9pPr>
          </a:lstStyle>
          <a:p>
            <a:endParaRPr/>
          </a:p>
        </p:txBody>
      </p:sp>
      <p:sp>
        <p:nvSpPr>
          <p:cNvPr id="104" name="Google Shape;104;p15"/>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05" name="Google Shape;105;p1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06" name="Google Shape;106;p1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07" name="Google Shape;107;p1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98989"/>
                </a:solidFill>
                <a:latin typeface="Calibri"/>
                <a:ea typeface="Calibri"/>
                <a:cs typeface="Calibri"/>
                <a:sym typeface="Calibri"/>
              </a:defRPr>
            </a:lvl1pPr>
            <a:lvl2pPr marL="0" lvl="1" indent="0" algn="r">
              <a:spcBef>
                <a:spcPts val="0"/>
              </a:spcBef>
              <a:buNone/>
              <a:defRPr sz="900">
                <a:solidFill>
                  <a:srgbClr val="898989"/>
                </a:solidFill>
                <a:latin typeface="Calibri"/>
                <a:ea typeface="Calibri"/>
                <a:cs typeface="Calibri"/>
                <a:sym typeface="Calibri"/>
              </a:defRPr>
            </a:lvl2pPr>
            <a:lvl3pPr marL="0" lvl="2" indent="0" algn="r">
              <a:spcBef>
                <a:spcPts val="0"/>
              </a:spcBef>
              <a:buNone/>
              <a:defRPr sz="900">
                <a:solidFill>
                  <a:srgbClr val="898989"/>
                </a:solidFill>
                <a:latin typeface="Calibri"/>
                <a:ea typeface="Calibri"/>
                <a:cs typeface="Calibri"/>
                <a:sym typeface="Calibri"/>
              </a:defRPr>
            </a:lvl3pPr>
            <a:lvl4pPr marL="0" lvl="3" indent="0" algn="r">
              <a:spcBef>
                <a:spcPts val="0"/>
              </a:spcBef>
              <a:buNone/>
              <a:defRPr sz="900">
                <a:solidFill>
                  <a:srgbClr val="898989"/>
                </a:solidFill>
                <a:latin typeface="Calibri"/>
                <a:ea typeface="Calibri"/>
                <a:cs typeface="Calibri"/>
                <a:sym typeface="Calibri"/>
              </a:defRPr>
            </a:lvl4pPr>
            <a:lvl5pPr marL="0" lvl="4" indent="0" algn="r">
              <a:spcBef>
                <a:spcPts val="0"/>
              </a:spcBef>
              <a:buNone/>
              <a:defRPr sz="900">
                <a:solidFill>
                  <a:srgbClr val="898989"/>
                </a:solidFill>
                <a:latin typeface="Calibri"/>
                <a:ea typeface="Calibri"/>
                <a:cs typeface="Calibri"/>
                <a:sym typeface="Calibri"/>
              </a:defRPr>
            </a:lvl5pPr>
            <a:lvl6pPr marL="0" lvl="5" indent="0" algn="r">
              <a:spcBef>
                <a:spcPts val="0"/>
              </a:spcBef>
              <a:buNone/>
              <a:defRPr sz="900">
                <a:solidFill>
                  <a:srgbClr val="898989"/>
                </a:solidFill>
                <a:latin typeface="Calibri"/>
                <a:ea typeface="Calibri"/>
                <a:cs typeface="Calibri"/>
                <a:sym typeface="Calibri"/>
              </a:defRPr>
            </a:lvl6pPr>
            <a:lvl7pPr marL="0" lvl="6" indent="0" algn="r">
              <a:spcBef>
                <a:spcPts val="0"/>
              </a:spcBef>
              <a:buNone/>
              <a:defRPr sz="900">
                <a:solidFill>
                  <a:srgbClr val="898989"/>
                </a:solidFill>
                <a:latin typeface="Calibri"/>
                <a:ea typeface="Calibri"/>
                <a:cs typeface="Calibri"/>
                <a:sym typeface="Calibri"/>
              </a:defRPr>
            </a:lvl7pPr>
            <a:lvl8pPr marL="0" lvl="7" indent="0" algn="r">
              <a:spcBef>
                <a:spcPts val="0"/>
              </a:spcBef>
              <a:buNone/>
              <a:defRPr sz="900">
                <a:solidFill>
                  <a:srgbClr val="898989"/>
                </a:solidFill>
                <a:latin typeface="Calibri"/>
                <a:ea typeface="Calibri"/>
                <a:cs typeface="Calibri"/>
                <a:sym typeface="Calibri"/>
              </a:defRPr>
            </a:lvl8pPr>
            <a:lvl9pPr marL="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2200"/>
              <a:buNone/>
              <a:defRPr sz="3000" b="1" cap="none"/>
            </a:lvl1pPr>
            <a:lvl2pPr lvl="1" algn="ctr">
              <a:spcBef>
                <a:spcPts val="0"/>
              </a:spcBef>
              <a:spcAft>
                <a:spcPts val="0"/>
              </a:spcAft>
              <a:buSzPts val="2200"/>
              <a:buNone/>
              <a:defRPr/>
            </a:lvl2pPr>
            <a:lvl3pPr lvl="2" algn="ctr">
              <a:spcBef>
                <a:spcPts val="0"/>
              </a:spcBef>
              <a:spcAft>
                <a:spcPts val="0"/>
              </a:spcAft>
              <a:buSzPts val="2200"/>
              <a:buNone/>
              <a:defRPr/>
            </a:lvl3pPr>
            <a:lvl4pPr lvl="3" algn="ctr">
              <a:spcBef>
                <a:spcPts val="0"/>
              </a:spcBef>
              <a:spcAft>
                <a:spcPts val="0"/>
              </a:spcAft>
              <a:buSzPts val="2200"/>
              <a:buNone/>
              <a:defRPr/>
            </a:lvl4pPr>
            <a:lvl5pPr lvl="4" algn="ctr">
              <a:spcBef>
                <a:spcPts val="0"/>
              </a:spcBef>
              <a:spcAft>
                <a:spcPts val="0"/>
              </a:spcAft>
              <a:buSzPts val="2200"/>
              <a:buNone/>
              <a:defRPr/>
            </a:lvl5pPr>
            <a:lvl6pPr lvl="5" algn="ctr">
              <a:spcBef>
                <a:spcPts val="0"/>
              </a:spcBef>
              <a:spcAft>
                <a:spcPts val="0"/>
              </a:spcAft>
              <a:buSzPts val="2200"/>
              <a:buNone/>
              <a:defRPr/>
            </a:lvl6pPr>
            <a:lvl7pPr lvl="6" algn="ctr">
              <a:spcBef>
                <a:spcPts val="0"/>
              </a:spcBef>
              <a:spcAft>
                <a:spcPts val="0"/>
              </a:spcAft>
              <a:buSzPts val="2200"/>
              <a:buNone/>
              <a:defRPr/>
            </a:lvl7pPr>
            <a:lvl8pPr lvl="7" algn="ctr">
              <a:spcBef>
                <a:spcPts val="0"/>
              </a:spcBef>
              <a:spcAft>
                <a:spcPts val="0"/>
              </a:spcAft>
              <a:buSzPts val="2200"/>
              <a:buNone/>
              <a:defRPr/>
            </a:lvl8pPr>
            <a:lvl9pPr lvl="8" algn="ctr">
              <a:spcBef>
                <a:spcPts val="0"/>
              </a:spcBef>
              <a:spcAft>
                <a:spcPts val="0"/>
              </a:spcAft>
              <a:buSzPts val="2200"/>
              <a:buNone/>
              <a:defRPr/>
            </a:lvl9pPr>
          </a:lstStyle>
          <a:p>
            <a:endParaRPr/>
          </a:p>
        </p:txBody>
      </p:sp>
      <p:sp>
        <p:nvSpPr>
          <p:cNvPr id="110" name="Google Shape;110;p16"/>
          <p:cNvSpPr txBox="1">
            <a:spLocks noGrp="1"/>
          </p:cNvSpPr>
          <p:nvPr>
            <p:ph type="body" idx="1"/>
          </p:nvPr>
        </p:nvSpPr>
        <p:spPr>
          <a:xfrm>
            <a:off x="722313" y="2180035"/>
            <a:ext cx="7772400" cy="1125000"/>
          </a:xfrm>
          <a:prstGeom prst="rect">
            <a:avLst/>
          </a:prstGeom>
          <a:noFill/>
          <a:ln>
            <a:noFill/>
          </a:ln>
        </p:spPr>
        <p:txBody>
          <a:bodyPr spcFirstLastPara="1" wrap="square" lIns="68575" tIns="34275" rIns="68575" bIns="34275" anchor="b" anchorCtr="0">
            <a:no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300"/>
              </a:spcBef>
              <a:spcAft>
                <a:spcPts val="0"/>
              </a:spcAft>
              <a:buClr>
                <a:srgbClr val="888888"/>
              </a:buClr>
              <a:buSzPts val="1400"/>
              <a:buNone/>
              <a:defRPr sz="1400">
                <a:solidFill>
                  <a:srgbClr val="888888"/>
                </a:solidFill>
              </a:defRPr>
            </a:lvl2pPr>
            <a:lvl3pPr marL="1371600" lvl="2" indent="-228600" algn="l">
              <a:spcBef>
                <a:spcPts val="200"/>
              </a:spcBef>
              <a:spcAft>
                <a:spcPts val="0"/>
              </a:spcAft>
              <a:buClr>
                <a:srgbClr val="888888"/>
              </a:buClr>
              <a:buSzPts val="1200"/>
              <a:buNone/>
              <a:defRPr sz="1200">
                <a:solidFill>
                  <a:srgbClr val="888888"/>
                </a:solidFill>
              </a:defRPr>
            </a:lvl3pPr>
            <a:lvl4pPr marL="1828800" lvl="3" indent="-228600" algn="l">
              <a:spcBef>
                <a:spcPts val="200"/>
              </a:spcBef>
              <a:spcAft>
                <a:spcPts val="0"/>
              </a:spcAft>
              <a:buClr>
                <a:srgbClr val="888888"/>
              </a:buClr>
              <a:buSzPts val="1100"/>
              <a:buNone/>
              <a:defRPr sz="1100">
                <a:solidFill>
                  <a:srgbClr val="888888"/>
                </a:solidFill>
              </a:defRPr>
            </a:lvl4pPr>
            <a:lvl5pPr marL="2286000" lvl="4" indent="-228600" algn="l">
              <a:spcBef>
                <a:spcPts val="200"/>
              </a:spcBef>
              <a:spcAft>
                <a:spcPts val="0"/>
              </a:spcAft>
              <a:buClr>
                <a:srgbClr val="888888"/>
              </a:buClr>
              <a:buSzPts val="1100"/>
              <a:buNone/>
              <a:defRPr sz="1100">
                <a:solidFill>
                  <a:srgbClr val="888888"/>
                </a:solidFill>
              </a:defRPr>
            </a:lvl5pPr>
            <a:lvl6pPr marL="2743200" lvl="5" indent="-228600" algn="l">
              <a:spcBef>
                <a:spcPts val="200"/>
              </a:spcBef>
              <a:spcAft>
                <a:spcPts val="0"/>
              </a:spcAft>
              <a:buClr>
                <a:srgbClr val="888888"/>
              </a:buClr>
              <a:buSzPts val="1100"/>
              <a:buNone/>
              <a:defRPr sz="1100">
                <a:solidFill>
                  <a:srgbClr val="888888"/>
                </a:solidFill>
              </a:defRPr>
            </a:lvl6pPr>
            <a:lvl7pPr marL="3200400" lvl="6" indent="-228600" algn="l">
              <a:spcBef>
                <a:spcPts val="200"/>
              </a:spcBef>
              <a:spcAft>
                <a:spcPts val="0"/>
              </a:spcAft>
              <a:buClr>
                <a:srgbClr val="888888"/>
              </a:buClr>
              <a:buSzPts val="1100"/>
              <a:buNone/>
              <a:defRPr sz="1100">
                <a:solidFill>
                  <a:srgbClr val="888888"/>
                </a:solidFill>
              </a:defRPr>
            </a:lvl7pPr>
            <a:lvl8pPr marL="3657600" lvl="7" indent="-228600" algn="l">
              <a:spcBef>
                <a:spcPts val="200"/>
              </a:spcBef>
              <a:spcAft>
                <a:spcPts val="0"/>
              </a:spcAft>
              <a:buClr>
                <a:srgbClr val="888888"/>
              </a:buClr>
              <a:buSzPts val="1100"/>
              <a:buNone/>
              <a:defRPr sz="1100">
                <a:solidFill>
                  <a:srgbClr val="888888"/>
                </a:solidFill>
              </a:defRPr>
            </a:lvl8pPr>
            <a:lvl9pPr marL="4114800" lvl="8" indent="-228600" algn="l">
              <a:spcBef>
                <a:spcPts val="200"/>
              </a:spcBef>
              <a:spcAft>
                <a:spcPts val="0"/>
              </a:spcAft>
              <a:buClr>
                <a:srgbClr val="888888"/>
              </a:buClr>
              <a:buSzPts val="1100"/>
              <a:buNone/>
              <a:defRPr sz="1100">
                <a:solidFill>
                  <a:srgbClr val="888888"/>
                </a:solidFill>
              </a:defRPr>
            </a:lvl9pPr>
          </a:lstStyle>
          <a:p>
            <a:endParaRPr/>
          </a:p>
        </p:txBody>
      </p:sp>
      <p:sp>
        <p:nvSpPr>
          <p:cNvPr id="111" name="Google Shape;111;p1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12" name="Google Shape;112;p1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13" name="Google Shape;113;p1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98989"/>
                </a:solidFill>
                <a:latin typeface="Calibri"/>
                <a:ea typeface="Calibri"/>
                <a:cs typeface="Calibri"/>
                <a:sym typeface="Calibri"/>
              </a:defRPr>
            </a:lvl1pPr>
            <a:lvl2pPr marL="0" lvl="1" indent="0" algn="r">
              <a:spcBef>
                <a:spcPts val="0"/>
              </a:spcBef>
              <a:buNone/>
              <a:defRPr sz="900">
                <a:solidFill>
                  <a:srgbClr val="898989"/>
                </a:solidFill>
                <a:latin typeface="Calibri"/>
                <a:ea typeface="Calibri"/>
                <a:cs typeface="Calibri"/>
                <a:sym typeface="Calibri"/>
              </a:defRPr>
            </a:lvl2pPr>
            <a:lvl3pPr marL="0" lvl="2" indent="0" algn="r">
              <a:spcBef>
                <a:spcPts val="0"/>
              </a:spcBef>
              <a:buNone/>
              <a:defRPr sz="900">
                <a:solidFill>
                  <a:srgbClr val="898989"/>
                </a:solidFill>
                <a:latin typeface="Calibri"/>
                <a:ea typeface="Calibri"/>
                <a:cs typeface="Calibri"/>
                <a:sym typeface="Calibri"/>
              </a:defRPr>
            </a:lvl3pPr>
            <a:lvl4pPr marL="0" lvl="3" indent="0" algn="r">
              <a:spcBef>
                <a:spcPts val="0"/>
              </a:spcBef>
              <a:buNone/>
              <a:defRPr sz="900">
                <a:solidFill>
                  <a:srgbClr val="898989"/>
                </a:solidFill>
                <a:latin typeface="Calibri"/>
                <a:ea typeface="Calibri"/>
                <a:cs typeface="Calibri"/>
                <a:sym typeface="Calibri"/>
              </a:defRPr>
            </a:lvl4pPr>
            <a:lvl5pPr marL="0" lvl="4" indent="0" algn="r">
              <a:spcBef>
                <a:spcPts val="0"/>
              </a:spcBef>
              <a:buNone/>
              <a:defRPr sz="900">
                <a:solidFill>
                  <a:srgbClr val="898989"/>
                </a:solidFill>
                <a:latin typeface="Calibri"/>
                <a:ea typeface="Calibri"/>
                <a:cs typeface="Calibri"/>
                <a:sym typeface="Calibri"/>
              </a:defRPr>
            </a:lvl5pPr>
            <a:lvl6pPr marL="0" lvl="5" indent="0" algn="r">
              <a:spcBef>
                <a:spcPts val="0"/>
              </a:spcBef>
              <a:buNone/>
              <a:defRPr sz="900">
                <a:solidFill>
                  <a:srgbClr val="898989"/>
                </a:solidFill>
                <a:latin typeface="Calibri"/>
                <a:ea typeface="Calibri"/>
                <a:cs typeface="Calibri"/>
                <a:sym typeface="Calibri"/>
              </a:defRPr>
            </a:lvl6pPr>
            <a:lvl7pPr marL="0" lvl="6" indent="0" algn="r">
              <a:spcBef>
                <a:spcPts val="0"/>
              </a:spcBef>
              <a:buNone/>
              <a:defRPr sz="900">
                <a:solidFill>
                  <a:srgbClr val="898989"/>
                </a:solidFill>
                <a:latin typeface="Calibri"/>
                <a:ea typeface="Calibri"/>
                <a:cs typeface="Calibri"/>
                <a:sym typeface="Calibri"/>
              </a:defRPr>
            </a:lvl7pPr>
            <a:lvl8pPr marL="0" lvl="7" indent="0" algn="r">
              <a:spcBef>
                <a:spcPts val="0"/>
              </a:spcBef>
              <a:buNone/>
              <a:defRPr sz="900">
                <a:solidFill>
                  <a:srgbClr val="898989"/>
                </a:solidFill>
                <a:latin typeface="Calibri"/>
                <a:ea typeface="Calibri"/>
                <a:cs typeface="Calibri"/>
                <a:sym typeface="Calibri"/>
              </a:defRPr>
            </a:lvl8pPr>
            <a:lvl9pPr marL="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2200"/>
              <a:buNone/>
              <a:defRPr/>
            </a:lvl1pPr>
            <a:lvl2pPr lvl="1" algn="ctr">
              <a:spcBef>
                <a:spcPts val="0"/>
              </a:spcBef>
              <a:spcAft>
                <a:spcPts val="0"/>
              </a:spcAft>
              <a:buSzPts val="2200"/>
              <a:buNone/>
              <a:defRPr/>
            </a:lvl2pPr>
            <a:lvl3pPr lvl="2" algn="ctr">
              <a:spcBef>
                <a:spcPts val="0"/>
              </a:spcBef>
              <a:spcAft>
                <a:spcPts val="0"/>
              </a:spcAft>
              <a:buSzPts val="2200"/>
              <a:buNone/>
              <a:defRPr/>
            </a:lvl3pPr>
            <a:lvl4pPr lvl="3" algn="ctr">
              <a:spcBef>
                <a:spcPts val="0"/>
              </a:spcBef>
              <a:spcAft>
                <a:spcPts val="0"/>
              </a:spcAft>
              <a:buSzPts val="2200"/>
              <a:buNone/>
              <a:defRPr/>
            </a:lvl4pPr>
            <a:lvl5pPr lvl="4" algn="ctr">
              <a:spcBef>
                <a:spcPts val="0"/>
              </a:spcBef>
              <a:spcAft>
                <a:spcPts val="0"/>
              </a:spcAft>
              <a:buSzPts val="2200"/>
              <a:buNone/>
              <a:defRPr/>
            </a:lvl5pPr>
            <a:lvl6pPr lvl="5" algn="ctr">
              <a:spcBef>
                <a:spcPts val="0"/>
              </a:spcBef>
              <a:spcAft>
                <a:spcPts val="0"/>
              </a:spcAft>
              <a:buSzPts val="2200"/>
              <a:buNone/>
              <a:defRPr/>
            </a:lvl6pPr>
            <a:lvl7pPr lvl="6" algn="ctr">
              <a:spcBef>
                <a:spcPts val="0"/>
              </a:spcBef>
              <a:spcAft>
                <a:spcPts val="0"/>
              </a:spcAft>
              <a:buSzPts val="2200"/>
              <a:buNone/>
              <a:defRPr/>
            </a:lvl7pPr>
            <a:lvl8pPr lvl="7" algn="ctr">
              <a:spcBef>
                <a:spcPts val="0"/>
              </a:spcBef>
              <a:spcAft>
                <a:spcPts val="0"/>
              </a:spcAft>
              <a:buSzPts val="2200"/>
              <a:buNone/>
              <a:defRPr/>
            </a:lvl8pPr>
            <a:lvl9pPr lvl="8" algn="ctr">
              <a:spcBef>
                <a:spcPts val="0"/>
              </a:spcBef>
              <a:spcAft>
                <a:spcPts val="0"/>
              </a:spcAft>
              <a:buSzPts val="2200"/>
              <a:buNone/>
              <a:defRPr/>
            </a:lvl9pPr>
          </a:lstStyle>
          <a:p>
            <a:endParaRPr/>
          </a:p>
        </p:txBody>
      </p:sp>
      <p:sp>
        <p:nvSpPr>
          <p:cNvPr id="116" name="Google Shape;116;p17"/>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l">
              <a:spcBef>
                <a:spcPts val="400"/>
              </a:spcBef>
              <a:spcAft>
                <a:spcPts val="0"/>
              </a:spcAft>
              <a:buClr>
                <a:schemeClr val="dk1"/>
              </a:buClr>
              <a:buSzPts val="2100"/>
              <a:buChar char="•"/>
              <a:defRPr sz="2100"/>
            </a:lvl1pPr>
            <a:lvl2pPr marL="914400" lvl="1" indent="-342900" algn="l">
              <a:spcBef>
                <a:spcPts val="40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7500" algn="l">
              <a:spcBef>
                <a:spcPts val="300"/>
              </a:spcBef>
              <a:spcAft>
                <a:spcPts val="0"/>
              </a:spcAft>
              <a:buClr>
                <a:schemeClr val="dk1"/>
              </a:buClr>
              <a:buSzPts val="1400"/>
              <a:buChar char="–"/>
              <a:defRPr sz="1400"/>
            </a:lvl4pPr>
            <a:lvl5pPr marL="2286000" lvl="4" indent="-317500" algn="l">
              <a:spcBef>
                <a:spcPts val="300"/>
              </a:spcBef>
              <a:spcAft>
                <a:spcPts val="0"/>
              </a:spcAft>
              <a:buClr>
                <a:schemeClr val="dk1"/>
              </a:buClr>
              <a:buSzPts val="1400"/>
              <a:buChar char="»"/>
              <a:defRPr sz="1400"/>
            </a:lvl5pPr>
            <a:lvl6pPr marL="2743200" lvl="5" indent="-317500" algn="l">
              <a:spcBef>
                <a:spcPts val="3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17" name="Google Shape;117;p17"/>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l">
              <a:spcBef>
                <a:spcPts val="400"/>
              </a:spcBef>
              <a:spcAft>
                <a:spcPts val="0"/>
              </a:spcAft>
              <a:buClr>
                <a:schemeClr val="dk1"/>
              </a:buClr>
              <a:buSzPts val="2100"/>
              <a:buChar char="•"/>
              <a:defRPr sz="2100"/>
            </a:lvl1pPr>
            <a:lvl2pPr marL="914400" lvl="1" indent="-342900" algn="l">
              <a:spcBef>
                <a:spcPts val="40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7500" algn="l">
              <a:spcBef>
                <a:spcPts val="300"/>
              </a:spcBef>
              <a:spcAft>
                <a:spcPts val="0"/>
              </a:spcAft>
              <a:buClr>
                <a:schemeClr val="dk1"/>
              </a:buClr>
              <a:buSzPts val="1400"/>
              <a:buChar char="–"/>
              <a:defRPr sz="1400"/>
            </a:lvl4pPr>
            <a:lvl5pPr marL="2286000" lvl="4" indent="-317500" algn="l">
              <a:spcBef>
                <a:spcPts val="300"/>
              </a:spcBef>
              <a:spcAft>
                <a:spcPts val="0"/>
              </a:spcAft>
              <a:buClr>
                <a:schemeClr val="dk1"/>
              </a:buClr>
              <a:buSzPts val="1400"/>
              <a:buChar char="»"/>
              <a:defRPr sz="1400"/>
            </a:lvl5pPr>
            <a:lvl6pPr marL="2743200" lvl="5" indent="-317500" algn="l">
              <a:spcBef>
                <a:spcPts val="3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18" name="Google Shape;118;p17"/>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19" name="Google Shape;119;p1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20" name="Google Shape;120;p1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98989"/>
                </a:solidFill>
                <a:latin typeface="Calibri"/>
                <a:ea typeface="Calibri"/>
                <a:cs typeface="Calibri"/>
                <a:sym typeface="Calibri"/>
              </a:defRPr>
            </a:lvl1pPr>
            <a:lvl2pPr marL="0" lvl="1" indent="0" algn="r">
              <a:spcBef>
                <a:spcPts val="0"/>
              </a:spcBef>
              <a:buNone/>
              <a:defRPr sz="900">
                <a:solidFill>
                  <a:srgbClr val="898989"/>
                </a:solidFill>
                <a:latin typeface="Calibri"/>
                <a:ea typeface="Calibri"/>
                <a:cs typeface="Calibri"/>
                <a:sym typeface="Calibri"/>
              </a:defRPr>
            </a:lvl2pPr>
            <a:lvl3pPr marL="0" lvl="2" indent="0" algn="r">
              <a:spcBef>
                <a:spcPts val="0"/>
              </a:spcBef>
              <a:buNone/>
              <a:defRPr sz="900">
                <a:solidFill>
                  <a:srgbClr val="898989"/>
                </a:solidFill>
                <a:latin typeface="Calibri"/>
                <a:ea typeface="Calibri"/>
                <a:cs typeface="Calibri"/>
                <a:sym typeface="Calibri"/>
              </a:defRPr>
            </a:lvl3pPr>
            <a:lvl4pPr marL="0" lvl="3" indent="0" algn="r">
              <a:spcBef>
                <a:spcPts val="0"/>
              </a:spcBef>
              <a:buNone/>
              <a:defRPr sz="900">
                <a:solidFill>
                  <a:srgbClr val="898989"/>
                </a:solidFill>
                <a:latin typeface="Calibri"/>
                <a:ea typeface="Calibri"/>
                <a:cs typeface="Calibri"/>
                <a:sym typeface="Calibri"/>
              </a:defRPr>
            </a:lvl4pPr>
            <a:lvl5pPr marL="0" lvl="4" indent="0" algn="r">
              <a:spcBef>
                <a:spcPts val="0"/>
              </a:spcBef>
              <a:buNone/>
              <a:defRPr sz="900">
                <a:solidFill>
                  <a:srgbClr val="898989"/>
                </a:solidFill>
                <a:latin typeface="Calibri"/>
                <a:ea typeface="Calibri"/>
                <a:cs typeface="Calibri"/>
                <a:sym typeface="Calibri"/>
              </a:defRPr>
            </a:lvl5pPr>
            <a:lvl6pPr marL="0" lvl="5" indent="0" algn="r">
              <a:spcBef>
                <a:spcPts val="0"/>
              </a:spcBef>
              <a:buNone/>
              <a:defRPr sz="900">
                <a:solidFill>
                  <a:srgbClr val="898989"/>
                </a:solidFill>
                <a:latin typeface="Calibri"/>
                <a:ea typeface="Calibri"/>
                <a:cs typeface="Calibri"/>
                <a:sym typeface="Calibri"/>
              </a:defRPr>
            </a:lvl6pPr>
            <a:lvl7pPr marL="0" lvl="6" indent="0" algn="r">
              <a:spcBef>
                <a:spcPts val="0"/>
              </a:spcBef>
              <a:buNone/>
              <a:defRPr sz="900">
                <a:solidFill>
                  <a:srgbClr val="898989"/>
                </a:solidFill>
                <a:latin typeface="Calibri"/>
                <a:ea typeface="Calibri"/>
                <a:cs typeface="Calibri"/>
                <a:sym typeface="Calibri"/>
              </a:defRPr>
            </a:lvl7pPr>
            <a:lvl8pPr marL="0" lvl="7" indent="0" algn="r">
              <a:spcBef>
                <a:spcPts val="0"/>
              </a:spcBef>
              <a:buNone/>
              <a:defRPr sz="900">
                <a:solidFill>
                  <a:srgbClr val="898989"/>
                </a:solidFill>
                <a:latin typeface="Calibri"/>
                <a:ea typeface="Calibri"/>
                <a:cs typeface="Calibri"/>
                <a:sym typeface="Calibri"/>
              </a:defRPr>
            </a:lvl8pPr>
            <a:lvl9pPr marL="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2200"/>
              <a:buNone/>
              <a:defRPr/>
            </a:lvl1pPr>
            <a:lvl2pPr lvl="1" algn="ctr">
              <a:spcBef>
                <a:spcPts val="0"/>
              </a:spcBef>
              <a:spcAft>
                <a:spcPts val="0"/>
              </a:spcAft>
              <a:buSzPts val="2200"/>
              <a:buNone/>
              <a:defRPr/>
            </a:lvl2pPr>
            <a:lvl3pPr lvl="2" algn="ctr">
              <a:spcBef>
                <a:spcPts val="0"/>
              </a:spcBef>
              <a:spcAft>
                <a:spcPts val="0"/>
              </a:spcAft>
              <a:buSzPts val="2200"/>
              <a:buNone/>
              <a:defRPr/>
            </a:lvl3pPr>
            <a:lvl4pPr lvl="3" algn="ctr">
              <a:spcBef>
                <a:spcPts val="0"/>
              </a:spcBef>
              <a:spcAft>
                <a:spcPts val="0"/>
              </a:spcAft>
              <a:buSzPts val="2200"/>
              <a:buNone/>
              <a:defRPr/>
            </a:lvl4pPr>
            <a:lvl5pPr lvl="4" algn="ctr">
              <a:spcBef>
                <a:spcPts val="0"/>
              </a:spcBef>
              <a:spcAft>
                <a:spcPts val="0"/>
              </a:spcAft>
              <a:buSzPts val="2200"/>
              <a:buNone/>
              <a:defRPr/>
            </a:lvl5pPr>
            <a:lvl6pPr lvl="5" algn="ctr">
              <a:spcBef>
                <a:spcPts val="0"/>
              </a:spcBef>
              <a:spcAft>
                <a:spcPts val="0"/>
              </a:spcAft>
              <a:buSzPts val="2200"/>
              <a:buNone/>
              <a:defRPr/>
            </a:lvl6pPr>
            <a:lvl7pPr lvl="6" algn="ctr">
              <a:spcBef>
                <a:spcPts val="0"/>
              </a:spcBef>
              <a:spcAft>
                <a:spcPts val="0"/>
              </a:spcAft>
              <a:buSzPts val="2200"/>
              <a:buNone/>
              <a:defRPr/>
            </a:lvl7pPr>
            <a:lvl8pPr lvl="7" algn="ctr">
              <a:spcBef>
                <a:spcPts val="0"/>
              </a:spcBef>
              <a:spcAft>
                <a:spcPts val="0"/>
              </a:spcAft>
              <a:buSzPts val="2200"/>
              <a:buNone/>
              <a:defRPr/>
            </a:lvl8pPr>
            <a:lvl9pPr lvl="8" algn="ctr">
              <a:spcBef>
                <a:spcPts val="0"/>
              </a:spcBef>
              <a:spcAft>
                <a:spcPts val="0"/>
              </a:spcAft>
              <a:buSzPts val="2200"/>
              <a:buNone/>
              <a:defRPr/>
            </a:lvl9pPr>
          </a:lstStyle>
          <a:p>
            <a:endParaRPr/>
          </a:p>
        </p:txBody>
      </p:sp>
      <p:sp>
        <p:nvSpPr>
          <p:cNvPr id="123" name="Google Shape;123;p18"/>
          <p:cNvSpPr txBox="1">
            <a:spLocks noGrp="1"/>
          </p:cNvSpPr>
          <p:nvPr>
            <p:ph type="body" idx="1"/>
          </p:nvPr>
        </p:nvSpPr>
        <p:spPr>
          <a:xfrm>
            <a:off x="457200" y="1151335"/>
            <a:ext cx="40401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300"/>
              </a:spcBef>
              <a:spcAft>
                <a:spcPts val="0"/>
              </a:spcAft>
              <a:buClr>
                <a:schemeClr val="dk1"/>
              </a:buClr>
              <a:buSzPts val="1400"/>
              <a:buNone/>
              <a:defRPr sz="1400" b="1"/>
            </a:lvl3pPr>
            <a:lvl4pPr marL="1828800" lvl="3" indent="-228600" algn="l">
              <a:spcBef>
                <a:spcPts val="200"/>
              </a:spcBef>
              <a:spcAft>
                <a:spcPts val="0"/>
              </a:spcAft>
              <a:buClr>
                <a:schemeClr val="dk1"/>
              </a:buClr>
              <a:buSzPts val="1200"/>
              <a:buNone/>
              <a:defRPr sz="1200" b="1"/>
            </a:lvl4pPr>
            <a:lvl5pPr marL="2286000" lvl="4" indent="-228600" algn="l">
              <a:spcBef>
                <a:spcPts val="200"/>
              </a:spcBef>
              <a:spcAft>
                <a:spcPts val="0"/>
              </a:spcAft>
              <a:buClr>
                <a:schemeClr val="dk1"/>
              </a:buClr>
              <a:buSzPts val="1200"/>
              <a:buNone/>
              <a:defRPr sz="1200" b="1"/>
            </a:lvl5pPr>
            <a:lvl6pPr marL="2743200" lvl="5" indent="-228600" algn="l">
              <a:spcBef>
                <a:spcPts val="2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124" name="Google Shape;124;p18"/>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40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7500" algn="l">
              <a:spcBef>
                <a:spcPts val="300"/>
              </a:spcBef>
              <a:spcAft>
                <a:spcPts val="0"/>
              </a:spcAft>
              <a:buClr>
                <a:schemeClr val="dk1"/>
              </a:buClr>
              <a:buSzPts val="1400"/>
              <a:buChar char="•"/>
              <a:defRPr sz="1400"/>
            </a:lvl3pPr>
            <a:lvl4pPr marL="1828800" lvl="3" indent="-304800" algn="l">
              <a:spcBef>
                <a:spcPts val="200"/>
              </a:spcBef>
              <a:spcAft>
                <a:spcPts val="0"/>
              </a:spcAft>
              <a:buClr>
                <a:schemeClr val="dk1"/>
              </a:buClr>
              <a:buSzPts val="1200"/>
              <a:buChar char="–"/>
              <a:defRPr sz="1200"/>
            </a:lvl4pPr>
            <a:lvl5pPr marL="2286000" lvl="4" indent="-304800" algn="l">
              <a:spcBef>
                <a:spcPts val="200"/>
              </a:spcBef>
              <a:spcAft>
                <a:spcPts val="0"/>
              </a:spcAft>
              <a:buClr>
                <a:schemeClr val="dk1"/>
              </a:buClr>
              <a:buSzPts val="1200"/>
              <a:buChar char="»"/>
              <a:defRPr sz="1200"/>
            </a:lvl5pPr>
            <a:lvl6pPr marL="2743200" lvl="5" indent="-304800" algn="l">
              <a:spcBef>
                <a:spcPts val="2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125" name="Google Shape;125;p18"/>
          <p:cNvSpPr txBox="1">
            <a:spLocks noGrp="1"/>
          </p:cNvSpPr>
          <p:nvPr>
            <p:ph type="body" idx="3"/>
          </p:nvPr>
        </p:nvSpPr>
        <p:spPr>
          <a:xfrm>
            <a:off x="4645026" y="1151335"/>
            <a:ext cx="40419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300"/>
              </a:spcBef>
              <a:spcAft>
                <a:spcPts val="0"/>
              </a:spcAft>
              <a:buClr>
                <a:schemeClr val="dk1"/>
              </a:buClr>
              <a:buSzPts val="1400"/>
              <a:buNone/>
              <a:defRPr sz="1400" b="1"/>
            </a:lvl3pPr>
            <a:lvl4pPr marL="1828800" lvl="3" indent="-228600" algn="l">
              <a:spcBef>
                <a:spcPts val="200"/>
              </a:spcBef>
              <a:spcAft>
                <a:spcPts val="0"/>
              </a:spcAft>
              <a:buClr>
                <a:schemeClr val="dk1"/>
              </a:buClr>
              <a:buSzPts val="1200"/>
              <a:buNone/>
              <a:defRPr sz="1200" b="1"/>
            </a:lvl4pPr>
            <a:lvl5pPr marL="2286000" lvl="4" indent="-228600" algn="l">
              <a:spcBef>
                <a:spcPts val="200"/>
              </a:spcBef>
              <a:spcAft>
                <a:spcPts val="0"/>
              </a:spcAft>
              <a:buClr>
                <a:schemeClr val="dk1"/>
              </a:buClr>
              <a:buSzPts val="1200"/>
              <a:buNone/>
              <a:defRPr sz="1200" b="1"/>
            </a:lvl5pPr>
            <a:lvl6pPr marL="2743200" lvl="5" indent="-228600" algn="l">
              <a:spcBef>
                <a:spcPts val="2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126" name="Google Shape;126;p18"/>
          <p:cNvSpPr txBox="1">
            <a:spLocks noGrp="1"/>
          </p:cNvSpPr>
          <p:nvPr>
            <p:ph type="body" idx="4"/>
          </p:nvPr>
        </p:nvSpPr>
        <p:spPr>
          <a:xfrm>
            <a:off x="4645026" y="1631156"/>
            <a:ext cx="40419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40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7500" algn="l">
              <a:spcBef>
                <a:spcPts val="300"/>
              </a:spcBef>
              <a:spcAft>
                <a:spcPts val="0"/>
              </a:spcAft>
              <a:buClr>
                <a:schemeClr val="dk1"/>
              </a:buClr>
              <a:buSzPts val="1400"/>
              <a:buChar char="•"/>
              <a:defRPr sz="1400"/>
            </a:lvl3pPr>
            <a:lvl4pPr marL="1828800" lvl="3" indent="-304800" algn="l">
              <a:spcBef>
                <a:spcPts val="200"/>
              </a:spcBef>
              <a:spcAft>
                <a:spcPts val="0"/>
              </a:spcAft>
              <a:buClr>
                <a:schemeClr val="dk1"/>
              </a:buClr>
              <a:buSzPts val="1200"/>
              <a:buChar char="–"/>
              <a:defRPr sz="1200"/>
            </a:lvl4pPr>
            <a:lvl5pPr marL="2286000" lvl="4" indent="-304800" algn="l">
              <a:spcBef>
                <a:spcPts val="200"/>
              </a:spcBef>
              <a:spcAft>
                <a:spcPts val="0"/>
              </a:spcAft>
              <a:buClr>
                <a:schemeClr val="dk1"/>
              </a:buClr>
              <a:buSzPts val="1200"/>
              <a:buChar char="»"/>
              <a:defRPr sz="1200"/>
            </a:lvl5pPr>
            <a:lvl6pPr marL="2743200" lvl="5" indent="-304800" algn="l">
              <a:spcBef>
                <a:spcPts val="2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127" name="Google Shape;127;p18"/>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28" name="Google Shape;128;p1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29" name="Google Shape;129;p1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98989"/>
                </a:solidFill>
                <a:latin typeface="Calibri"/>
                <a:ea typeface="Calibri"/>
                <a:cs typeface="Calibri"/>
                <a:sym typeface="Calibri"/>
              </a:defRPr>
            </a:lvl1pPr>
            <a:lvl2pPr marL="0" lvl="1" indent="0" algn="r">
              <a:spcBef>
                <a:spcPts val="0"/>
              </a:spcBef>
              <a:buNone/>
              <a:defRPr sz="900">
                <a:solidFill>
                  <a:srgbClr val="898989"/>
                </a:solidFill>
                <a:latin typeface="Calibri"/>
                <a:ea typeface="Calibri"/>
                <a:cs typeface="Calibri"/>
                <a:sym typeface="Calibri"/>
              </a:defRPr>
            </a:lvl2pPr>
            <a:lvl3pPr marL="0" lvl="2" indent="0" algn="r">
              <a:spcBef>
                <a:spcPts val="0"/>
              </a:spcBef>
              <a:buNone/>
              <a:defRPr sz="900">
                <a:solidFill>
                  <a:srgbClr val="898989"/>
                </a:solidFill>
                <a:latin typeface="Calibri"/>
                <a:ea typeface="Calibri"/>
                <a:cs typeface="Calibri"/>
                <a:sym typeface="Calibri"/>
              </a:defRPr>
            </a:lvl3pPr>
            <a:lvl4pPr marL="0" lvl="3" indent="0" algn="r">
              <a:spcBef>
                <a:spcPts val="0"/>
              </a:spcBef>
              <a:buNone/>
              <a:defRPr sz="900">
                <a:solidFill>
                  <a:srgbClr val="898989"/>
                </a:solidFill>
                <a:latin typeface="Calibri"/>
                <a:ea typeface="Calibri"/>
                <a:cs typeface="Calibri"/>
                <a:sym typeface="Calibri"/>
              </a:defRPr>
            </a:lvl4pPr>
            <a:lvl5pPr marL="0" lvl="4" indent="0" algn="r">
              <a:spcBef>
                <a:spcPts val="0"/>
              </a:spcBef>
              <a:buNone/>
              <a:defRPr sz="900">
                <a:solidFill>
                  <a:srgbClr val="898989"/>
                </a:solidFill>
                <a:latin typeface="Calibri"/>
                <a:ea typeface="Calibri"/>
                <a:cs typeface="Calibri"/>
                <a:sym typeface="Calibri"/>
              </a:defRPr>
            </a:lvl5pPr>
            <a:lvl6pPr marL="0" lvl="5" indent="0" algn="r">
              <a:spcBef>
                <a:spcPts val="0"/>
              </a:spcBef>
              <a:buNone/>
              <a:defRPr sz="900">
                <a:solidFill>
                  <a:srgbClr val="898989"/>
                </a:solidFill>
                <a:latin typeface="Calibri"/>
                <a:ea typeface="Calibri"/>
                <a:cs typeface="Calibri"/>
                <a:sym typeface="Calibri"/>
              </a:defRPr>
            </a:lvl6pPr>
            <a:lvl7pPr marL="0" lvl="6" indent="0" algn="r">
              <a:spcBef>
                <a:spcPts val="0"/>
              </a:spcBef>
              <a:buNone/>
              <a:defRPr sz="900">
                <a:solidFill>
                  <a:srgbClr val="898989"/>
                </a:solidFill>
                <a:latin typeface="Calibri"/>
                <a:ea typeface="Calibri"/>
                <a:cs typeface="Calibri"/>
                <a:sym typeface="Calibri"/>
              </a:defRPr>
            </a:lvl7pPr>
            <a:lvl8pPr marL="0" lvl="7" indent="0" algn="r">
              <a:spcBef>
                <a:spcPts val="0"/>
              </a:spcBef>
              <a:buNone/>
              <a:defRPr sz="900">
                <a:solidFill>
                  <a:srgbClr val="898989"/>
                </a:solidFill>
                <a:latin typeface="Calibri"/>
                <a:ea typeface="Calibri"/>
                <a:cs typeface="Calibri"/>
                <a:sym typeface="Calibri"/>
              </a:defRPr>
            </a:lvl8pPr>
            <a:lvl9pPr marL="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19"/>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32" name="Google Shape;132;p1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33" name="Google Shape;133;p1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98989"/>
                </a:solidFill>
                <a:latin typeface="Calibri"/>
                <a:ea typeface="Calibri"/>
                <a:cs typeface="Calibri"/>
                <a:sym typeface="Calibri"/>
              </a:defRPr>
            </a:lvl1pPr>
            <a:lvl2pPr marL="0" lvl="1" indent="0" algn="r">
              <a:spcBef>
                <a:spcPts val="0"/>
              </a:spcBef>
              <a:buNone/>
              <a:defRPr sz="900">
                <a:solidFill>
                  <a:srgbClr val="898989"/>
                </a:solidFill>
                <a:latin typeface="Calibri"/>
                <a:ea typeface="Calibri"/>
                <a:cs typeface="Calibri"/>
                <a:sym typeface="Calibri"/>
              </a:defRPr>
            </a:lvl2pPr>
            <a:lvl3pPr marL="0" lvl="2" indent="0" algn="r">
              <a:spcBef>
                <a:spcPts val="0"/>
              </a:spcBef>
              <a:buNone/>
              <a:defRPr sz="900">
                <a:solidFill>
                  <a:srgbClr val="898989"/>
                </a:solidFill>
                <a:latin typeface="Calibri"/>
                <a:ea typeface="Calibri"/>
                <a:cs typeface="Calibri"/>
                <a:sym typeface="Calibri"/>
              </a:defRPr>
            </a:lvl3pPr>
            <a:lvl4pPr marL="0" lvl="3" indent="0" algn="r">
              <a:spcBef>
                <a:spcPts val="0"/>
              </a:spcBef>
              <a:buNone/>
              <a:defRPr sz="900">
                <a:solidFill>
                  <a:srgbClr val="898989"/>
                </a:solidFill>
                <a:latin typeface="Calibri"/>
                <a:ea typeface="Calibri"/>
                <a:cs typeface="Calibri"/>
                <a:sym typeface="Calibri"/>
              </a:defRPr>
            </a:lvl4pPr>
            <a:lvl5pPr marL="0" lvl="4" indent="0" algn="r">
              <a:spcBef>
                <a:spcPts val="0"/>
              </a:spcBef>
              <a:buNone/>
              <a:defRPr sz="900">
                <a:solidFill>
                  <a:srgbClr val="898989"/>
                </a:solidFill>
                <a:latin typeface="Calibri"/>
                <a:ea typeface="Calibri"/>
                <a:cs typeface="Calibri"/>
                <a:sym typeface="Calibri"/>
              </a:defRPr>
            </a:lvl5pPr>
            <a:lvl6pPr marL="0" lvl="5" indent="0" algn="r">
              <a:spcBef>
                <a:spcPts val="0"/>
              </a:spcBef>
              <a:buNone/>
              <a:defRPr sz="900">
                <a:solidFill>
                  <a:srgbClr val="898989"/>
                </a:solidFill>
                <a:latin typeface="Calibri"/>
                <a:ea typeface="Calibri"/>
                <a:cs typeface="Calibri"/>
                <a:sym typeface="Calibri"/>
              </a:defRPr>
            </a:lvl6pPr>
            <a:lvl7pPr marL="0" lvl="6" indent="0" algn="r">
              <a:spcBef>
                <a:spcPts val="0"/>
              </a:spcBef>
              <a:buNone/>
              <a:defRPr sz="900">
                <a:solidFill>
                  <a:srgbClr val="898989"/>
                </a:solidFill>
                <a:latin typeface="Calibri"/>
                <a:ea typeface="Calibri"/>
                <a:cs typeface="Calibri"/>
                <a:sym typeface="Calibri"/>
              </a:defRPr>
            </a:lvl7pPr>
            <a:lvl8pPr marL="0" lvl="7" indent="0" algn="r">
              <a:spcBef>
                <a:spcPts val="0"/>
              </a:spcBef>
              <a:buNone/>
              <a:defRPr sz="900">
                <a:solidFill>
                  <a:srgbClr val="898989"/>
                </a:solidFill>
                <a:latin typeface="Calibri"/>
                <a:ea typeface="Calibri"/>
                <a:cs typeface="Calibri"/>
                <a:sym typeface="Calibri"/>
              </a:defRPr>
            </a:lvl8pPr>
            <a:lvl9pPr marL="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57201" y="204788"/>
            <a:ext cx="3008400" cy="8715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2200"/>
              <a:buNone/>
              <a:defRPr sz="1500" b="1"/>
            </a:lvl1pPr>
            <a:lvl2pPr lvl="1" algn="ctr">
              <a:spcBef>
                <a:spcPts val="0"/>
              </a:spcBef>
              <a:spcAft>
                <a:spcPts val="0"/>
              </a:spcAft>
              <a:buSzPts val="2200"/>
              <a:buNone/>
              <a:defRPr/>
            </a:lvl2pPr>
            <a:lvl3pPr lvl="2" algn="ctr">
              <a:spcBef>
                <a:spcPts val="0"/>
              </a:spcBef>
              <a:spcAft>
                <a:spcPts val="0"/>
              </a:spcAft>
              <a:buSzPts val="2200"/>
              <a:buNone/>
              <a:defRPr/>
            </a:lvl3pPr>
            <a:lvl4pPr lvl="3" algn="ctr">
              <a:spcBef>
                <a:spcPts val="0"/>
              </a:spcBef>
              <a:spcAft>
                <a:spcPts val="0"/>
              </a:spcAft>
              <a:buSzPts val="2200"/>
              <a:buNone/>
              <a:defRPr/>
            </a:lvl4pPr>
            <a:lvl5pPr lvl="4" algn="ctr">
              <a:spcBef>
                <a:spcPts val="0"/>
              </a:spcBef>
              <a:spcAft>
                <a:spcPts val="0"/>
              </a:spcAft>
              <a:buSzPts val="2200"/>
              <a:buNone/>
              <a:defRPr/>
            </a:lvl5pPr>
            <a:lvl6pPr lvl="5" algn="ctr">
              <a:spcBef>
                <a:spcPts val="0"/>
              </a:spcBef>
              <a:spcAft>
                <a:spcPts val="0"/>
              </a:spcAft>
              <a:buSzPts val="2200"/>
              <a:buNone/>
              <a:defRPr/>
            </a:lvl6pPr>
            <a:lvl7pPr lvl="6" algn="ctr">
              <a:spcBef>
                <a:spcPts val="0"/>
              </a:spcBef>
              <a:spcAft>
                <a:spcPts val="0"/>
              </a:spcAft>
              <a:buSzPts val="2200"/>
              <a:buNone/>
              <a:defRPr/>
            </a:lvl7pPr>
            <a:lvl8pPr lvl="7" algn="ctr">
              <a:spcBef>
                <a:spcPts val="0"/>
              </a:spcBef>
              <a:spcAft>
                <a:spcPts val="0"/>
              </a:spcAft>
              <a:buSzPts val="2200"/>
              <a:buNone/>
              <a:defRPr/>
            </a:lvl8pPr>
            <a:lvl9pPr lvl="8" algn="ctr">
              <a:spcBef>
                <a:spcPts val="0"/>
              </a:spcBef>
              <a:spcAft>
                <a:spcPts val="0"/>
              </a:spcAft>
              <a:buSzPts val="2200"/>
              <a:buNone/>
              <a:defRPr/>
            </a:lvl9pPr>
          </a:lstStyle>
          <a:p>
            <a:endParaRPr/>
          </a:p>
        </p:txBody>
      </p:sp>
      <p:sp>
        <p:nvSpPr>
          <p:cNvPr id="136" name="Google Shape;136;p20"/>
          <p:cNvSpPr txBox="1">
            <a:spLocks noGrp="1"/>
          </p:cNvSpPr>
          <p:nvPr>
            <p:ph type="body" idx="1"/>
          </p:nvPr>
        </p:nvSpPr>
        <p:spPr>
          <a:xfrm>
            <a:off x="3575050" y="204788"/>
            <a:ext cx="5111700" cy="4389900"/>
          </a:xfrm>
          <a:prstGeom prst="rect">
            <a:avLst/>
          </a:prstGeom>
          <a:noFill/>
          <a:ln>
            <a:noFill/>
          </a:ln>
        </p:spPr>
        <p:txBody>
          <a:bodyPr spcFirstLastPara="1" wrap="square" lIns="68575" tIns="34275" rIns="68575" bIns="34275" anchor="t" anchorCtr="0">
            <a:noAutofit/>
          </a:bodyPr>
          <a:lstStyle>
            <a:lvl1pPr marL="457200" lvl="0" indent="-381000" algn="l">
              <a:spcBef>
                <a:spcPts val="500"/>
              </a:spcBef>
              <a:spcAft>
                <a:spcPts val="0"/>
              </a:spcAft>
              <a:buClr>
                <a:schemeClr val="dk1"/>
              </a:buClr>
              <a:buSzPts val="2400"/>
              <a:buChar char="•"/>
              <a:defRPr sz="2400"/>
            </a:lvl1pPr>
            <a:lvl2pPr marL="914400" lvl="1" indent="-361950" algn="l">
              <a:spcBef>
                <a:spcPts val="400"/>
              </a:spcBef>
              <a:spcAft>
                <a:spcPts val="0"/>
              </a:spcAft>
              <a:buClr>
                <a:schemeClr val="dk1"/>
              </a:buClr>
              <a:buSzPts val="2100"/>
              <a:buChar char="–"/>
              <a:defRPr sz="2100"/>
            </a:lvl2pPr>
            <a:lvl3pPr marL="1371600" lvl="2" indent="-342900" algn="l">
              <a:spcBef>
                <a:spcPts val="40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37" name="Google Shape;137;p20"/>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a:spcBef>
                <a:spcPts val="200"/>
              </a:spcBef>
              <a:spcAft>
                <a:spcPts val="0"/>
              </a:spcAft>
              <a:buClr>
                <a:schemeClr val="dk1"/>
              </a:buClr>
              <a:buSzPts val="1100"/>
              <a:buNone/>
              <a:defRPr sz="1100"/>
            </a:lvl1pPr>
            <a:lvl2pPr marL="914400" lvl="1" indent="-228600" algn="l">
              <a:spcBef>
                <a:spcPts val="200"/>
              </a:spcBef>
              <a:spcAft>
                <a:spcPts val="0"/>
              </a:spcAft>
              <a:buClr>
                <a:schemeClr val="dk1"/>
              </a:buClr>
              <a:buSzPts val="900"/>
              <a:buNone/>
              <a:defRPr sz="900"/>
            </a:lvl2pPr>
            <a:lvl3pPr marL="1371600" lvl="2" indent="-228600" algn="l">
              <a:spcBef>
                <a:spcPts val="200"/>
              </a:spcBef>
              <a:spcAft>
                <a:spcPts val="0"/>
              </a:spcAft>
              <a:buClr>
                <a:schemeClr val="dk1"/>
              </a:buClr>
              <a:buSzPts val="800"/>
              <a:buNone/>
              <a:defRPr sz="800"/>
            </a:lvl3pPr>
            <a:lvl4pPr marL="1828800" lvl="3" indent="-228600" algn="l">
              <a:spcBef>
                <a:spcPts val="100"/>
              </a:spcBef>
              <a:spcAft>
                <a:spcPts val="0"/>
              </a:spcAft>
              <a:buClr>
                <a:schemeClr val="dk1"/>
              </a:buClr>
              <a:buSzPts val="700"/>
              <a:buNone/>
              <a:defRPr sz="700"/>
            </a:lvl4pPr>
            <a:lvl5pPr marL="2286000" lvl="4" indent="-228600" algn="l">
              <a:spcBef>
                <a:spcPts val="100"/>
              </a:spcBef>
              <a:spcAft>
                <a:spcPts val="0"/>
              </a:spcAft>
              <a:buClr>
                <a:schemeClr val="dk1"/>
              </a:buClr>
              <a:buSzPts val="700"/>
              <a:buNone/>
              <a:defRPr sz="700"/>
            </a:lvl5pPr>
            <a:lvl6pPr marL="2743200" lvl="5" indent="-228600" algn="l">
              <a:spcBef>
                <a:spcPts val="100"/>
              </a:spcBef>
              <a:spcAft>
                <a:spcPts val="0"/>
              </a:spcAft>
              <a:buClr>
                <a:schemeClr val="dk1"/>
              </a:buClr>
              <a:buSzPts val="700"/>
              <a:buNone/>
              <a:defRPr sz="700"/>
            </a:lvl6pPr>
            <a:lvl7pPr marL="3200400" lvl="6" indent="-228600" algn="l">
              <a:spcBef>
                <a:spcPts val="100"/>
              </a:spcBef>
              <a:spcAft>
                <a:spcPts val="0"/>
              </a:spcAft>
              <a:buClr>
                <a:schemeClr val="dk1"/>
              </a:buClr>
              <a:buSzPts val="700"/>
              <a:buNone/>
              <a:defRPr sz="700"/>
            </a:lvl7pPr>
            <a:lvl8pPr marL="3657600" lvl="7" indent="-228600" algn="l">
              <a:spcBef>
                <a:spcPts val="100"/>
              </a:spcBef>
              <a:spcAft>
                <a:spcPts val="0"/>
              </a:spcAft>
              <a:buClr>
                <a:schemeClr val="dk1"/>
              </a:buClr>
              <a:buSzPts val="700"/>
              <a:buNone/>
              <a:defRPr sz="700"/>
            </a:lvl8pPr>
            <a:lvl9pPr marL="4114800" lvl="8" indent="-228600" algn="l">
              <a:spcBef>
                <a:spcPts val="100"/>
              </a:spcBef>
              <a:spcAft>
                <a:spcPts val="0"/>
              </a:spcAft>
              <a:buClr>
                <a:schemeClr val="dk1"/>
              </a:buClr>
              <a:buSzPts val="700"/>
              <a:buNone/>
              <a:defRPr sz="700"/>
            </a:lvl9pPr>
          </a:lstStyle>
          <a:p>
            <a:endParaRPr/>
          </a:p>
        </p:txBody>
      </p:sp>
      <p:sp>
        <p:nvSpPr>
          <p:cNvPr id="138" name="Google Shape;138;p20"/>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39" name="Google Shape;139;p2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40" name="Google Shape;140;p20"/>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98989"/>
                </a:solidFill>
                <a:latin typeface="Calibri"/>
                <a:ea typeface="Calibri"/>
                <a:cs typeface="Calibri"/>
                <a:sym typeface="Calibri"/>
              </a:defRPr>
            </a:lvl1pPr>
            <a:lvl2pPr marL="0" lvl="1" indent="0" algn="r">
              <a:spcBef>
                <a:spcPts val="0"/>
              </a:spcBef>
              <a:buNone/>
              <a:defRPr sz="900">
                <a:solidFill>
                  <a:srgbClr val="898989"/>
                </a:solidFill>
                <a:latin typeface="Calibri"/>
                <a:ea typeface="Calibri"/>
                <a:cs typeface="Calibri"/>
                <a:sym typeface="Calibri"/>
              </a:defRPr>
            </a:lvl2pPr>
            <a:lvl3pPr marL="0" lvl="2" indent="0" algn="r">
              <a:spcBef>
                <a:spcPts val="0"/>
              </a:spcBef>
              <a:buNone/>
              <a:defRPr sz="900">
                <a:solidFill>
                  <a:srgbClr val="898989"/>
                </a:solidFill>
                <a:latin typeface="Calibri"/>
                <a:ea typeface="Calibri"/>
                <a:cs typeface="Calibri"/>
                <a:sym typeface="Calibri"/>
              </a:defRPr>
            </a:lvl3pPr>
            <a:lvl4pPr marL="0" lvl="3" indent="0" algn="r">
              <a:spcBef>
                <a:spcPts val="0"/>
              </a:spcBef>
              <a:buNone/>
              <a:defRPr sz="900">
                <a:solidFill>
                  <a:srgbClr val="898989"/>
                </a:solidFill>
                <a:latin typeface="Calibri"/>
                <a:ea typeface="Calibri"/>
                <a:cs typeface="Calibri"/>
                <a:sym typeface="Calibri"/>
              </a:defRPr>
            </a:lvl4pPr>
            <a:lvl5pPr marL="0" lvl="4" indent="0" algn="r">
              <a:spcBef>
                <a:spcPts val="0"/>
              </a:spcBef>
              <a:buNone/>
              <a:defRPr sz="900">
                <a:solidFill>
                  <a:srgbClr val="898989"/>
                </a:solidFill>
                <a:latin typeface="Calibri"/>
                <a:ea typeface="Calibri"/>
                <a:cs typeface="Calibri"/>
                <a:sym typeface="Calibri"/>
              </a:defRPr>
            </a:lvl5pPr>
            <a:lvl6pPr marL="0" lvl="5" indent="0" algn="r">
              <a:spcBef>
                <a:spcPts val="0"/>
              </a:spcBef>
              <a:buNone/>
              <a:defRPr sz="900">
                <a:solidFill>
                  <a:srgbClr val="898989"/>
                </a:solidFill>
                <a:latin typeface="Calibri"/>
                <a:ea typeface="Calibri"/>
                <a:cs typeface="Calibri"/>
                <a:sym typeface="Calibri"/>
              </a:defRPr>
            </a:lvl6pPr>
            <a:lvl7pPr marL="0" lvl="6" indent="0" algn="r">
              <a:spcBef>
                <a:spcPts val="0"/>
              </a:spcBef>
              <a:buNone/>
              <a:defRPr sz="900">
                <a:solidFill>
                  <a:srgbClr val="898989"/>
                </a:solidFill>
                <a:latin typeface="Calibri"/>
                <a:ea typeface="Calibri"/>
                <a:cs typeface="Calibri"/>
                <a:sym typeface="Calibri"/>
              </a:defRPr>
            </a:lvl7pPr>
            <a:lvl8pPr marL="0" lvl="7" indent="0" algn="r">
              <a:spcBef>
                <a:spcPts val="0"/>
              </a:spcBef>
              <a:buNone/>
              <a:defRPr sz="900">
                <a:solidFill>
                  <a:srgbClr val="898989"/>
                </a:solidFill>
                <a:latin typeface="Calibri"/>
                <a:ea typeface="Calibri"/>
                <a:cs typeface="Calibri"/>
                <a:sym typeface="Calibri"/>
              </a:defRPr>
            </a:lvl8pPr>
            <a:lvl9pPr marL="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2200"/>
              <a:buNone/>
              <a:defRPr/>
            </a:lvl1pPr>
            <a:lvl2pPr lvl="1" algn="ctr">
              <a:spcBef>
                <a:spcPts val="0"/>
              </a:spcBef>
              <a:spcAft>
                <a:spcPts val="0"/>
              </a:spcAft>
              <a:buSzPts val="2200"/>
              <a:buNone/>
              <a:defRPr/>
            </a:lvl2pPr>
            <a:lvl3pPr lvl="2" algn="ctr">
              <a:spcBef>
                <a:spcPts val="0"/>
              </a:spcBef>
              <a:spcAft>
                <a:spcPts val="0"/>
              </a:spcAft>
              <a:buSzPts val="2200"/>
              <a:buNone/>
              <a:defRPr/>
            </a:lvl3pPr>
            <a:lvl4pPr lvl="3" algn="ctr">
              <a:spcBef>
                <a:spcPts val="0"/>
              </a:spcBef>
              <a:spcAft>
                <a:spcPts val="0"/>
              </a:spcAft>
              <a:buSzPts val="2200"/>
              <a:buNone/>
              <a:defRPr/>
            </a:lvl4pPr>
            <a:lvl5pPr lvl="4" algn="ctr">
              <a:spcBef>
                <a:spcPts val="0"/>
              </a:spcBef>
              <a:spcAft>
                <a:spcPts val="0"/>
              </a:spcAft>
              <a:buSzPts val="2200"/>
              <a:buNone/>
              <a:defRPr/>
            </a:lvl5pPr>
            <a:lvl6pPr lvl="5" algn="ctr">
              <a:spcBef>
                <a:spcPts val="0"/>
              </a:spcBef>
              <a:spcAft>
                <a:spcPts val="0"/>
              </a:spcAft>
              <a:buSzPts val="2200"/>
              <a:buNone/>
              <a:defRPr/>
            </a:lvl6pPr>
            <a:lvl7pPr lvl="6" algn="ctr">
              <a:spcBef>
                <a:spcPts val="0"/>
              </a:spcBef>
              <a:spcAft>
                <a:spcPts val="0"/>
              </a:spcAft>
              <a:buSzPts val="2200"/>
              <a:buNone/>
              <a:defRPr/>
            </a:lvl7pPr>
            <a:lvl8pPr lvl="7" algn="ctr">
              <a:spcBef>
                <a:spcPts val="0"/>
              </a:spcBef>
              <a:spcAft>
                <a:spcPts val="0"/>
              </a:spcAft>
              <a:buSzPts val="2200"/>
              <a:buNone/>
              <a:defRPr/>
            </a:lvl8pPr>
            <a:lvl9pPr lvl="8" algn="ctr">
              <a:spcBef>
                <a:spcPts val="0"/>
              </a:spcBef>
              <a:spcAft>
                <a:spcPts val="0"/>
              </a:spcAft>
              <a:buSzPts val="2200"/>
              <a:buNone/>
              <a:defRPr/>
            </a:lvl9pPr>
          </a:lstStyle>
          <a:p>
            <a:endParaRPr/>
          </a:p>
        </p:txBody>
      </p:sp>
      <p:sp>
        <p:nvSpPr>
          <p:cNvPr id="143" name="Google Shape;143;p21"/>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44" name="Google Shape;144;p21"/>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45" name="Google Shape;145;p2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46" name="Google Shape;146;p2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98989"/>
                </a:solidFill>
                <a:latin typeface="Calibri"/>
                <a:ea typeface="Calibri"/>
                <a:cs typeface="Calibri"/>
                <a:sym typeface="Calibri"/>
              </a:defRPr>
            </a:lvl1pPr>
            <a:lvl2pPr marL="0" lvl="1" indent="0" algn="r">
              <a:spcBef>
                <a:spcPts val="0"/>
              </a:spcBef>
              <a:buNone/>
              <a:defRPr sz="900">
                <a:solidFill>
                  <a:srgbClr val="898989"/>
                </a:solidFill>
                <a:latin typeface="Calibri"/>
                <a:ea typeface="Calibri"/>
                <a:cs typeface="Calibri"/>
                <a:sym typeface="Calibri"/>
              </a:defRPr>
            </a:lvl2pPr>
            <a:lvl3pPr marL="0" lvl="2" indent="0" algn="r">
              <a:spcBef>
                <a:spcPts val="0"/>
              </a:spcBef>
              <a:buNone/>
              <a:defRPr sz="900">
                <a:solidFill>
                  <a:srgbClr val="898989"/>
                </a:solidFill>
                <a:latin typeface="Calibri"/>
                <a:ea typeface="Calibri"/>
                <a:cs typeface="Calibri"/>
                <a:sym typeface="Calibri"/>
              </a:defRPr>
            </a:lvl3pPr>
            <a:lvl4pPr marL="0" lvl="3" indent="0" algn="r">
              <a:spcBef>
                <a:spcPts val="0"/>
              </a:spcBef>
              <a:buNone/>
              <a:defRPr sz="900">
                <a:solidFill>
                  <a:srgbClr val="898989"/>
                </a:solidFill>
                <a:latin typeface="Calibri"/>
                <a:ea typeface="Calibri"/>
                <a:cs typeface="Calibri"/>
                <a:sym typeface="Calibri"/>
              </a:defRPr>
            </a:lvl4pPr>
            <a:lvl5pPr marL="0" lvl="4" indent="0" algn="r">
              <a:spcBef>
                <a:spcPts val="0"/>
              </a:spcBef>
              <a:buNone/>
              <a:defRPr sz="900">
                <a:solidFill>
                  <a:srgbClr val="898989"/>
                </a:solidFill>
                <a:latin typeface="Calibri"/>
                <a:ea typeface="Calibri"/>
                <a:cs typeface="Calibri"/>
                <a:sym typeface="Calibri"/>
              </a:defRPr>
            </a:lvl5pPr>
            <a:lvl6pPr marL="0" lvl="5" indent="0" algn="r">
              <a:spcBef>
                <a:spcPts val="0"/>
              </a:spcBef>
              <a:buNone/>
              <a:defRPr sz="900">
                <a:solidFill>
                  <a:srgbClr val="898989"/>
                </a:solidFill>
                <a:latin typeface="Calibri"/>
                <a:ea typeface="Calibri"/>
                <a:cs typeface="Calibri"/>
                <a:sym typeface="Calibri"/>
              </a:defRPr>
            </a:lvl6pPr>
            <a:lvl7pPr marL="0" lvl="6" indent="0" algn="r">
              <a:spcBef>
                <a:spcPts val="0"/>
              </a:spcBef>
              <a:buNone/>
              <a:defRPr sz="900">
                <a:solidFill>
                  <a:srgbClr val="898989"/>
                </a:solidFill>
                <a:latin typeface="Calibri"/>
                <a:ea typeface="Calibri"/>
                <a:cs typeface="Calibri"/>
                <a:sym typeface="Calibri"/>
              </a:defRPr>
            </a:lvl7pPr>
            <a:lvl8pPr marL="0" lvl="7" indent="0" algn="r">
              <a:spcBef>
                <a:spcPts val="0"/>
              </a:spcBef>
              <a:buNone/>
              <a:defRPr sz="900">
                <a:solidFill>
                  <a:srgbClr val="898989"/>
                </a:solidFill>
                <a:latin typeface="Calibri"/>
                <a:ea typeface="Calibri"/>
                <a:cs typeface="Calibri"/>
                <a:sym typeface="Calibri"/>
              </a:defRPr>
            </a:lvl8pPr>
            <a:lvl9pPr marL="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rot="5400000">
            <a:off x="5463750" y="1371629"/>
            <a:ext cx="4388700" cy="20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2200"/>
              <a:buNone/>
              <a:defRPr/>
            </a:lvl1pPr>
            <a:lvl2pPr lvl="1" algn="ctr">
              <a:spcBef>
                <a:spcPts val="0"/>
              </a:spcBef>
              <a:spcAft>
                <a:spcPts val="0"/>
              </a:spcAft>
              <a:buSzPts val="2200"/>
              <a:buNone/>
              <a:defRPr/>
            </a:lvl2pPr>
            <a:lvl3pPr lvl="2" algn="ctr">
              <a:spcBef>
                <a:spcPts val="0"/>
              </a:spcBef>
              <a:spcAft>
                <a:spcPts val="0"/>
              </a:spcAft>
              <a:buSzPts val="2200"/>
              <a:buNone/>
              <a:defRPr/>
            </a:lvl3pPr>
            <a:lvl4pPr lvl="3" algn="ctr">
              <a:spcBef>
                <a:spcPts val="0"/>
              </a:spcBef>
              <a:spcAft>
                <a:spcPts val="0"/>
              </a:spcAft>
              <a:buSzPts val="2200"/>
              <a:buNone/>
              <a:defRPr/>
            </a:lvl4pPr>
            <a:lvl5pPr lvl="4" algn="ctr">
              <a:spcBef>
                <a:spcPts val="0"/>
              </a:spcBef>
              <a:spcAft>
                <a:spcPts val="0"/>
              </a:spcAft>
              <a:buSzPts val="2200"/>
              <a:buNone/>
              <a:defRPr/>
            </a:lvl5pPr>
            <a:lvl6pPr lvl="5" algn="ctr">
              <a:spcBef>
                <a:spcPts val="0"/>
              </a:spcBef>
              <a:spcAft>
                <a:spcPts val="0"/>
              </a:spcAft>
              <a:buSzPts val="2200"/>
              <a:buNone/>
              <a:defRPr/>
            </a:lvl6pPr>
            <a:lvl7pPr lvl="6" algn="ctr">
              <a:spcBef>
                <a:spcPts val="0"/>
              </a:spcBef>
              <a:spcAft>
                <a:spcPts val="0"/>
              </a:spcAft>
              <a:buSzPts val="2200"/>
              <a:buNone/>
              <a:defRPr/>
            </a:lvl7pPr>
            <a:lvl8pPr lvl="7" algn="ctr">
              <a:spcBef>
                <a:spcPts val="0"/>
              </a:spcBef>
              <a:spcAft>
                <a:spcPts val="0"/>
              </a:spcAft>
              <a:buSzPts val="2200"/>
              <a:buNone/>
              <a:defRPr/>
            </a:lvl8pPr>
            <a:lvl9pPr lvl="8" algn="ctr">
              <a:spcBef>
                <a:spcPts val="0"/>
              </a:spcBef>
              <a:spcAft>
                <a:spcPts val="0"/>
              </a:spcAft>
              <a:buSzPts val="2200"/>
              <a:buNone/>
              <a:defRPr/>
            </a:lvl9pPr>
          </a:lstStyle>
          <a:p>
            <a:endParaRPr/>
          </a:p>
        </p:txBody>
      </p:sp>
      <p:sp>
        <p:nvSpPr>
          <p:cNvPr id="149" name="Google Shape;149;p22"/>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50" name="Google Shape;150;p22"/>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51" name="Google Shape;151;p2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52" name="Google Shape;152;p22"/>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98989"/>
                </a:solidFill>
                <a:latin typeface="Calibri"/>
                <a:ea typeface="Calibri"/>
                <a:cs typeface="Calibri"/>
                <a:sym typeface="Calibri"/>
              </a:defRPr>
            </a:lvl1pPr>
            <a:lvl2pPr marL="0" lvl="1" indent="0" algn="r">
              <a:spcBef>
                <a:spcPts val="0"/>
              </a:spcBef>
              <a:buNone/>
              <a:defRPr sz="900">
                <a:solidFill>
                  <a:srgbClr val="898989"/>
                </a:solidFill>
                <a:latin typeface="Calibri"/>
                <a:ea typeface="Calibri"/>
                <a:cs typeface="Calibri"/>
                <a:sym typeface="Calibri"/>
              </a:defRPr>
            </a:lvl2pPr>
            <a:lvl3pPr marL="0" lvl="2" indent="0" algn="r">
              <a:spcBef>
                <a:spcPts val="0"/>
              </a:spcBef>
              <a:buNone/>
              <a:defRPr sz="900">
                <a:solidFill>
                  <a:srgbClr val="898989"/>
                </a:solidFill>
                <a:latin typeface="Calibri"/>
                <a:ea typeface="Calibri"/>
                <a:cs typeface="Calibri"/>
                <a:sym typeface="Calibri"/>
              </a:defRPr>
            </a:lvl3pPr>
            <a:lvl4pPr marL="0" lvl="3" indent="0" algn="r">
              <a:spcBef>
                <a:spcPts val="0"/>
              </a:spcBef>
              <a:buNone/>
              <a:defRPr sz="900">
                <a:solidFill>
                  <a:srgbClr val="898989"/>
                </a:solidFill>
                <a:latin typeface="Calibri"/>
                <a:ea typeface="Calibri"/>
                <a:cs typeface="Calibri"/>
                <a:sym typeface="Calibri"/>
              </a:defRPr>
            </a:lvl4pPr>
            <a:lvl5pPr marL="0" lvl="4" indent="0" algn="r">
              <a:spcBef>
                <a:spcPts val="0"/>
              </a:spcBef>
              <a:buNone/>
              <a:defRPr sz="900">
                <a:solidFill>
                  <a:srgbClr val="898989"/>
                </a:solidFill>
                <a:latin typeface="Calibri"/>
                <a:ea typeface="Calibri"/>
                <a:cs typeface="Calibri"/>
                <a:sym typeface="Calibri"/>
              </a:defRPr>
            </a:lvl5pPr>
            <a:lvl6pPr marL="0" lvl="5" indent="0" algn="r">
              <a:spcBef>
                <a:spcPts val="0"/>
              </a:spcBef>
              <a:buNone/>
              <a:defRPr sz="900">
                <a:solidFill>
                  <a:srgbClr val="898989"/>
                </a:solidFill>
                <a:latin typeface="Calibri"/>
                <a:ea typeface="Calibri"/>
                <a:cs typeface="Calibri"/>
                <a:sym typeface="Calibri"/>
              </a:defRPr>
            </a:lvl6pPr>
            <a:lvl7pPr marL="0" lvl="6" indent="0" algn="r">
              <a:spcBef>
                <a:spcPts val="0"/>
              </a:spcBef>
              <a:buNone/>
              <a:defRPr sz="900">
                <a:solidFill>
                  <a:srgbClr val="898989"/>
                </a:solidFill>
                <a:latin typeface="Calibri"/>
                <a:ea typeface="Calibri"/>
                <a:cs typeface="Calibri"/>
                <a:sym typeface="Calibri"/>
              </a:defRPr>
            </a:lvl7pPr>
            <a:lvl8pPr marL="0" lvl="7" indent="0" algn="r">
              <a:spcBef>
                <a:spcPts val="0"/>
              </a:spcBef>
              <a:buNone/>
              <a:defRPr sz="900">
                <a:solidFill>
                  <a:srgbClr val="898989"/>
                </a:solidFill>
                <a:latin typeface="Calibri"/>
                <a:ea typeface="Calibri"/>
                <a:cs typeface="Calibri"/>
                <a:sym typeface="Calibri"/>
              </a:defRPr>
            </a:lvl8pPr>
            <a:lvl9pPr marL="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3"/>
        <p:cNvGrpSpPr/>
        <p:nvPr/>
      </p:nvGrpSpPr>
      <p:grpSpPr>
        <a:xfrm>
          <a:off x="0" y="0"/>
          <a:ext cx="0" cy="0"/>
          <a:chOff x="0" y="0"/>
          <a:chExt cx="0" cy="0"/>
        </a:xfrm>
      </p:grpSpPr>
      <p:sp>
        <p:nvSpPr>
          <p:cNvPr id="174" name="Google Shape;174;p2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5" name="Google Shape;175;p25"/>
          <p:cNvGrpSpPr/>
          <p:nvPr/>
        </p:nvGrpSpPr>
        <p:grpSpPr>
          <a:xfrm>
            <a:off x="830392" y="1191256"/>
            <a:ext cx="745763" cy="45826"/>
            <a:chOff x="4580561" y="2589004"/>
            <a:chExt cx="1064464" cy="25200"/>
          </a:xfrm>
        </p:grpSpPr>
        <p:sp>
          <p:nvSpPr>
            <p:cNvPr id="176" name="Google Shape;176;p2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 name="Google Shape;178;p25"/>
          <p:cNvSpPr txBox="1">
            <a:spLocks noGrp="1"/>
          </p:cNvSpPr>
          <p:nvPr>
            <p:ph type="title"/>
          </p:nvPr>
        </p:nvSpPr>
        <p:spPr>
          <a:xfrm>
            <a:off x="729450" y="1318650"/>
            <a:ext cx="7688700" cy="535200"/>
          </a:xfrm>
          <a:prstGeom prst="rect">
            <a:avLst/>
          </a:prstGeom>
        </p:spPr>
        <p:txBody>
          <a:bodyPr spcFirstLastPara="1" wrap="square" lIns="68575" tIns="34275" rIns="68575" bIns="34275" anchor="ctr" anchorCtr="0">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79" name="Google Shape;179;p25"/>
          <p:cNvSpPr txBox="1">
            <a:spLocks noGrp="1"/>
          </p:cNvSpPr>
          <p:nvPr>
            <p:ph type="body" idx="1"/>
          </p:nvPr>
        </p:nvSpPr>
        <p:spPr>
          <a:xfrm>
            <a:off x="729450" y="2078875"/>
            <a:ext cx="7688700" cy="2261100"/>
          </a:xfrm>
          <a:prstGeom prst="rect">
            <a:avLst/>
          </a:prstGeom>
        </p:spPr>
        <p:txBody>
          <a:bodyPr spcFirstLastPara="1" wrap="square" lIns="68575" tIns="34275" rIns="68575" bIns="34275" anchor="t" anchorCtr="0">
            <a:noAutofit/>
          </a:bodyPr>
          <a:lstStyle>
            <a:lvl1pPr marL="457200" lvl="0" indent="-381000" rtl="0">
              <a:spcBef>
                <a:spcPts val="500"/>
              </a:spcBef>
              <a:spcAft>
                <a:spcPts val="0"/>
              </a:spcAft>
              <a:buSzPts val="2400"/>
              <a:buChar char="•"/>
              <a:defRPr/>
            </a:lvl1pPr>
            <a:lvl2pPr marL="914400" lvl="1" indent="-361950" rtl="0">
              <a:spcBef>
                <a:spcPts val="400"/>
              </a:spcBef>
              <a:spcAft>
                <a:spcPts val="0"/>
              </a:spcAft>
              <a:buSzPts val="2100"/>
              <a:buChar char="–"/>
              <a:defRPr/>
            </a:lvl2pPr>
            <a:lvl3pPr marL="1371600" lvl="2" indent="-342900" rtl="0">
              <a:spcBef>
                <a:spcPts val="400"/>
              </a:spcBef>
              <a:spcAft>
                <a:spcPts val="0"/>
              </a:spcAft>
              <a:buSzPts val="1800"/>
              <a:buChar char="•"/>
              <a:defRPr/>
            </a:lvl3pPr>
            <a:lvl4pPr marL="1828800" lvl="3" indent="-323850" rtl="0">
              <a:spcBef>
                <a:spcPts val="300"/>
              </a:spcBef>
              <a:spcAft>
                <a:spcPts val="0"/>
              </a:spcAft>
              <a:buSzPts val="1500"/>
              <a:buChar char="–"/>
              <a:defRPr/>
            </a:lvl4pPr>
            <a:lvl5pPr marL="2286000" lvl="4" indent="-323850" rtl="0">
              <a:spcBef>
                <a:spcPts val="300"/>
              </a:spcBef>
              <a:spcAft>
                <a:spcPts val="0"/>
              </a:spcAft>
              <a:buSzPts val="1500"/>
              <a:buChar char="»"/>
              <a:defRPr/>
            </a:lvl5pPr>
            <a:lvl6pPr marL="2743200" lvl="5" indent="-323850" rtl="0">
              <a:spcBef>
                <a:spcPts val="300"/>
              </a:spcBef>
              <a:spcAft>
                <a:spcPts val="0"/>
              </a:spcAft>
              <a:buSzPts val="1500"/>
              <a:buChar char="•"/>
              <a:defRPr/>
            </a:lvl6pPr>
            <a:lvl7pPr marL="3200400" lvl="6" indent="-323850" rtl="0">
              <a:spcBef>
                <a:spcPts val="300"/>
              </a:spcBef>
              <a:spcAft>
                <a:spcPts val="0"/>
              </a:spcAft>
              <a:buSzPts val="1500"/>
              <a:buChar char="•"/>
              <a:defRPr/>
            </a:lvl7pPr>
            <a:lvl8pPr marL="3657600" lvl="7" indent="-323850" rtl="0">
              <a:spcBef>
                <a:spcPts val="300"/>
              </a:spcBef>
              <a:spcAft>
                <a:spcPts val="0"/>
              </a:spcAft>
              <a:buSzPts val="1500"/>
              <a:buChar char="•"/>
              <a:defRPr/>
            </a:lvl8pPr>
            <a:lvl9pPr marL="4114800" lvl="8" indent="-323850" rtl="0">
              <a:spcBef>
                <a:spcPts val="300"/>
              </a:spcBef>
              <a:spcAft>
                <a:spcPts val="0"/>
              </a:spcAft>
              <a:buSzPts val="1500"/>
              <a:buChar char="•"/>
              <a:defRPr/>
            </a:lvl9pPr>
          </a:lstStyle>
          <a:p>
            <a:endParaRPr/>
          </a:p>
        </p:txBody>
      </p:sp>
      <p:sp>
        <p:nvSpPr>
          <p:cNvPr id="180" name="Google Shape;180;p25"/>
          <p:cNvSpPr txBox="1">
            <a:spLocks noGrp="1"/>
          </p:cNvSpPr>
          <p:nvPr>
            <p:ph type="sldNum" idx="12"/>
          </p:nvPr>
        </p:nvSpPr>
        <p:spPr>
          <a:xfrm>
            <a:off x="8536302" y="4749851"/>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8"/>
        <p:cNvGrpSpPr/>
        <p:nvPr/>
      </p:nvGrpSpPr>
      <p:grpSpPr>
        <a:xfrm>
          <a:off x="0" y="0"/>
          <a:ext cx="0" cy="0"/>
          <a:chOff x="0" y="0"/>
          <a:chExt cx="0" cy="0"/>
        </a:xfrm>
      </p:grpSpPr>
      <p:sp>
        <p:nvSpPr>
          <p:cNvPr id="19" name="Google Shape;19;p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20" name="Google Shape;20;p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21" name="Google Shape;21;p3"/>
          <p:cNvSpPr/>
          <p:nvPr/>
        </p:nvSpPr>
        <p:spPr>
          <a:xfrm>
            <a:off x="0" y="0"/>
            <a:ext cx="9144000" cy="719700"/>
          </a:xfrm>
          <a:prstGeom prst="rect">
            <a:avLst/>
          </a:prstGeom>
          <a:solidFill>
            <a:srgbClr val="3854A6"/>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Bebas Neue"/>
              <a:ea typeface="Bebas Neue"/>
              <a:cs typeface="Bebas Neue"/>
              <a:sym typeface="Bebas Neue"/>
            </a:endParaRPr>
          </a:p>
        </p:txBody>
      </p:sp>
      <p:sp>
        <p:nvSpPr>
          <p:cNvPr id="22" name="Google Shape;22;p3"/>
          <p:cNvSpPr txBox="1">
            <a:spLocks noGrp="1"/>
          </p:cNvSpPr>
          <p:nvPr>
            <p:ph type="title"/>
          </p:nvPr>
        </p:nvSpPr>
        <p:spPr>
          <a:xfrm>
            <a:off x="375637" y="90673"/>
            <a:ext cx="7886700" cy="60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3600"/>
              <a:buNone/>
              <a:defRPr sz="3600">
                <a:solidFill>
                  <a:schemeClr val="lt1"/>
                </a:solidFill>
                <a:latin typeface="Bebas Neue"/>
                <a:ea typeface="Bebas Neue"/>
                <a:cs typeface="Bebas Neue"/>
                <a:sym typeface="Bebas Neue"/>
              </a:defRPr>
            </a:lvl1pPr>
            <a:lvl2pPr lvl="1" algn="ctr">
              <a:spcBef>
                <a:spcPts val="0"/>
              </a:spcBef>
              <a:spcAft>
                <a:spcPts val="0"/>
              </a:spcAft>
              <a:buSzPts val="2200"/>
              <a:buNone/>
              <a:defRPr/>
            </a:lvl2pPr>
            <a:lvl3pPr lvl="2" algn="ctr">
              <a:spcBef>
                <a:spcPts val="0"/>
              </a:spcBef>
              <a:spcAft>
                <a:spcPts val="0"/>
              </a:spcAft>
              <a:buSzPts val="2200"/>
              <a:buNone/>
              <a:defRPr/>
            </a:lvl3pPr>
            <a:lvl4pPr lvl="3" algn="ctr">
              <a:spcBef>
                <a:spcPts val="0"/>
              </a:spcBef>
              <a:spcAft>
                <a:spcPts val="0"/>
              </a:spcAft>
              <a:buSzPts val="2200"/>
              <a:buNone/>
              <a:defRPr/>
            </a:lvl4pPr>
            <a:lvl5pPr lvl="4" algn="ctr">
              <a:spcBef>
                <a:spcPts val="0"/>
              </a:spcBef>
              <a:spcAft>
                <a:spcPts val="0"/>
              </a:spcAft>
              <a:buSzPts val="2200"/>
              <a:buNone/>
              <a:defRPr/>
            </a:lvl5pPr>
            <a:lvl6pPr lvl="5" algn="ctr">
              <a:spcBef>
                <a:spcPts val="0"/>
              </a:spcBef>
              <a:spcAft>
                <a:spcPts val="0"/>
              </a:spcAft>
              <a:buSzPts val="2200"/>
              <a:buNone/>
              <a:defRPr/>
            </a:lvl6pPr>
            <a:lvl7pPr lvl="6" algn="ctr">
              <a:spcBef>
                <a:spcPts val="0"/>
              </a:spcBef>
              <a:spcAft>
                <a:spcPts val="0"/>
              </a:spcAft>
              <a:buSzPts val="2200"/>
              <a:buNone/>
              <a:defRPr/>
            </a:lvl7pPr>
            <a:lvl8pPr lvl="7" algn="ctr">
              <a:spcBef>
                <a:spcPts val="0"/>
              </a:spcBef>
              <a:spcAft>
                <a:spcPts val="0"/>
              </a:spcAft>
              <a:buSzPts val="2200"/>
              <a:buNone/>
              <a:defRPr/>
            </a:lvl8pPr>
            <a:lvl9pPr lvl="8" algn="ctr">
              <a:spcBef>
                <a:spcPts val="0"/>
              </a:spcBef>
              <a:spcAft>
                <a:spcPts val="0"/>
              </a:spcAft>
              <a:buSzPts val="2200"/>
              <a:buNone/>
              <a:defRPr/>
            </a:lvl9pPr>
          </a:lstStyle>
          <a:p>
            <a:endParaRPr/>
          </a:p>
        </p:txBody>
      </p:sp>
      <p:pic>
        <p:nvPicPr>
          <p:cNvPr id="23" name="Google Shape;23;p3" descr="Logo&#10;&#10;Description automatically generated"/>
          <p:cNvPicPr preferRelativeResize="0"/>
          <p:nvPr/>
        </p:nvPicPr>
        <p:blipFill rotWithShape="1">
          <a:blip r:embed="rId2">
            <a:alphaModFix/>
          </a:blip>
          <a:srcRect/>
          <a:stretch/>
        </p:blipFill>
        <p:spPr>
          <a:xfrm>
            <a:off x="8403131" y="59747"/>
            <a:ext cx="600075" cy="600075"/>
          </a:xfrm>
          <a:prstGeom prst="rect">
            <a:avLst/>
          </a:prstGeom>
          <a:noFill/>
          <a:ln>
            <a:noFill/>
          </a:ln>
        </p:spPr>
      </p:pic>
      <p:pic>
        <p:nvPicPr>
          <p:cNvPr id="24" name="Google Shape;24;p3"/>
          <p:cNvPicPr preferRelativeResize="0"/>
          <p:nvPr/>
        </p:nvPicPr>
        <p:blipFill rotWithShape="1">
          <a:blip r:embed="rId3">
            <a:alphaModFix/>
          </a:blip>
          <a:srcRect/>
          <a:stretch/>
        </p:blipFill>
        <p:spPr>
          <a:xfrm>
            <a:off x="4887897" y="518361"/>
            <a:ext cx="4495800" cy="474519"/>
          </a:xfrm>
          <a:prstGeom prst="rect">
            <a:avLst/>
          </a:prstGeom>
          <a:noFill/>
          <a:ln>
            <a:noFill/>
          </a:ln>
        </p:spPr>
      </p:pic>
      <p:pic>
        <p:nvPicPr>
          <p:cNvPr id="25" name="Google Shape;25;p3"/>
          <p:cNvPicPr preferRelativeResize="0"/>
          <p:nvPr/>
        </p:nvPicPr>
        <p:blipFill>
          <a:blip r:embed="rId4">
            <a:alphaModFix/>
          </a:blip>
          <a:stretch>
            <a:fillRect/>
          </a:stretch>
        </p:blipFill>
        <p:spPr>
          <a:xfrm>
            <a:off x="76200" y="4592775"/>
            <a:ext cx="1597013" cy="4745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181"/>
        <p:cNvGrpSpPr/>
        <p:nvPr/>
      </p:nvGrpSpPr>
      <p:grpSpPr>
        <a:xfrm>
          <a:off x="0" y="0"/>
          <a:ext cx="0" cy="0"/>
          <a:chOff x="0" y="0"/>
          <a:chExt cx="0" cy="0"/>
        </a:xfrm>
      </p:grpSpPr>
      <p:sp>
        <p:nvSpPr>
          <p:cNvPr id="182" name="Google Shape;182;p26"/>
          <p:cNvSpPr/>
          <p:nvPr/>
        </p:nvSpPr>
        <p:spPr>
          <a:xfrm>
            <a:off x="0" y="0"/>
            <a:ext cx="9144000" cy="5143500"/>
          </a:xfrm>
          <a:prstGeom prst="rect">
            <a:avLst/>
          </a:prstGeom>
          <a:gradFill>
            <a:gsLst>
              <a:gs pos="0">
                <a:srgbClr val="0070C0"/>
              </a:gs>
              <a:gs pos="100000">
                <a:srgbClr val="E6EBF4"/>
              </a:gs>
            </a:gsLst>
            <a:lin ang="5400012" scaled="0"/>
          </a:gra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183" name="Google Shape;183;p26"/>
          <p:cNvSpPr/>
          <p:nvPr/>
        </p:nvSpPr>
        <p:spPr>
          <a:xfrm>
            <a:off x="0" y="1644588"/>
            <a:ext cx="9144000" cy="1557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315925"/>
            <a:ext cx="8520600" cy="831300"/>
          </a:xfrm>
          <a:prstGeom prst="rect">
            <a:avLst/>
          </a:prstGeom>
        </p:spPr>
        <p:txBody>
          <a:bodyPr spcFirstLastPara="1" wrap="square" lIns="68575" tIns="34275" rIns="68575" bIns="34275"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86" name="Google Shape;186;p27"/>
          <p:cNvSpPr txBox="1">
            <a:spLocks noGrp="1"/>
          </p:cNvSpPr>
          <p:nvPr>
            <p:ph type="body" idx="1"/>
          </p:nvPr>
        </p:nvSpPr>
        <p:spPr>
          <a:xfrm>
            <a:off x="311700" y="1225225"/>
            <a:ext cx="3999900" cy="3354000"/>
          </a:xfrm>
          <a:prstGeom prst="rect">
            <a:avLst/>
          </a:prstGeom>
        </p:spPr>
        <p:txBody>
          <a:bodyPr spcFirstLastPara="1" wrap="square" lIns="68575" tIns="34275" rIns="68575" bIns="34275" anchor="t" anchorCtr="0">
            <a:noAutofit/>
          </a:bodyPr>
          <a:lstStyle>
            <a:lvl1pPr marL="457200" lvl="0" indent="-317500" rtl="0">
              <a:spcBef>
                <a:spcPts val="5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304800" rtl="0">
              <a:spcBef>
                <a:spcPts val="300"/>
              </a:spcBef>
              <a:spcAft>
                <a:spcPts val="0"/>
              </a:spcAft>
              <a:buSzPts val="1200"/>
              <a:buChar char="»"/>
              <a:defRPr sz="1200"/>
            </a:lvl5pPr>
            <a:lvl6pPr marL="2743200" lvl="5" indent="-304800" rtl="0">
              <a:spcBef>
                <a:spcPts val="300"/>
              </a:spcBef>
              <a:spcAft>
                <a:spcPts val="0"/>
              </a:spcAft>
              <a:buSzPts val="1200"/>
              <a:buChar char="•"/>
              <a:defRPr sz="1200"/>
            </a:lvl6pPr>
            <a:lvl7pPr marL="3200400" lvl="6" indent="-304800" rtl="0">
              <a:spcBef>
                <a:spcPts val="300"/>
              </a:spcBef>
              <a:spcAft>
                <a:spcPts val="0"/>
              </a:spcAft>
              <a:buSzPts val="1200"/>
              <a:buChar char="•"/>
              <a:defRPr sz="1200"/>
            </a:lvl7pPr>
            <a:lvl8pPr marL="3657600" lvl="7" indent="-304800" rtl="0">
              <a:spcBef>
                <a:spcPts val="300"/>
              </a:spcBef>
              <a:spcAft>
                <a:spcPts val="0"/>
              </a:spcAft>
              <a:buSzPts val="1200"/>
              <a:buChar char="•"/>
              <a:defRPr sz="1200"/>
            </a:lvl8pPr>
            <a:lvl9pPr marL="4114800" lvl="8" indent="-304800" rtl="0">
              <a:spcBef>
                <a:spcPts val="300"/>
              </a:spcBef>
              <a:spcAft>
                <a:spcPts val="0"/>
              </a:spcAft>
              <a:buSzPts val="1200"/>
              <a:buChar char="•"/>
              <a:defRPr sz="1200"/>
            </a:lvl9pPr>
          </a:lstStyle>
          <a:p>
            <a:endParaRPr/>
          </a:p>
        </p:txBody>
      </p:sp>
      <p:sp>
        <p:nvSpPr>
          <p:cNvPr id="187" name="Google Shape;187;p27"/>
          <p:cNvSpPr txBox="1">
            <a:spLocks noGrp="1"/>
          </p:cNvSpPr>
          <p:nvPr>
            <p:ph type="body" idx="2"/>
          </p:nvPr>
        </p:nvSpPr>
        <p:spPr>
          <a:xfrm>
            <a:off x="4832400" y="1225225"/>
            <a:ext cx="3999900" cy="3354000"/>
          </a:xfrm>
          <a:prstGeom prst="rect">
            <a:avLst/>
          </a:prstGeom>
        </p:spPr>
        <p:txBody>
          <a:bodyPr spcFirstLastPara="1" wrap="square" lIns="68575" tIns="34275" rIns="68575" bIns="34275" anchor="t" anchorCtr="0">
            <a:noAutofit/>
          </a:bodyPr>
          <a:lstStyle>
            <a:lvl1pPr marL="457200" lvl="0" indent="-317500" rtl="0">
              <a:spcBef>
                <a:spcPts val="5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304800" rtl="0">
              <a:spcBef>
                <a:spcPts val="300"/>
              </a:spcBef>
              <a:spcAft>
                <a:spcPts val="0"/>
              </a:spcAft>
              <a:buSzPts val="1200"/>
              <a:buChar char="»"/>
              <a:defRPr sz="1200"/>
            </a:lvl5pPr>
            <a:lvl6pPr marL="2743200" lvl="5" indent="-304800" rtl="0">
              <a:spcBef>
                <a:spcPts val="300"/>
              </a:spcBef>
              <a:spcAft>
                <a:spcPts val="0"/>
              </a:spcAft>
              <a:buSzPts val="1200"/>
              <a:buChar char="•"/>
              <a:defRPr sz="1200"/>
            </a:lvl6pPr>
            <a:lvl7pPr marL="3200400" lvl="6" indent="-304800" rtl="0">
              <a:spcBef>
                <a:spcPts val="300"/>
              </a:spcBef>
              <a:spcAft>
                <a:spcPts val="0"/>
              </a:spcAft>
              <a:buSzPts val="1200"/>
              <a:buChar char="•"/>
              <a:defRPr sz="1200"/>
            </a:lvl7pPr>
            <a:lvl8pPr marL="3657600" lvl="7" indent="-304800" rtl="0">
              <a:spcBef>
                <a:spcPts val="300"/>
              </a:spcBef>
              <a:spcAft>
                <a:spcPts val="0"/>
              </a:spcAft>
              <a:buSzPts val="1200"/>
              <a:buChar char="•"/>
              <a:defRPr sz="1200"/>
            </a:lvl8pPr>
            <a:lvl9pPr marL="4114800" lvl="8" indent="-304800" rtl="0">
              <a:spcBef>
                <a:spcPts val="300"/>
              </a:spcBef>
              <a:spcAft>
                <a:spcPts val="0"/>
              </a:spcAft>
              <a:buSzPts val="1200"/>
              <a:buChar char="•"/>
              <a:defRPr sz="1200"/>
            </a:lvl9pPr>
          </a:lstStyle>
          <a:p>
            <a:endParaRPr/>
          </a:p>
        </p:txBody>
      </p:sp>
      <p:sp>
        <p:nvSpPr>
          <p:cNvPr id="188" name="Google Shape;188;p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9"/>
        <p:cNvGrpSpPr/>
        <p:nvPr/>
      </p:nvGrpSpPr>
      <p:grpSpPr>
        <a:xfrm>
          <a:off x="0" y="0"/>
          <a:ext cx="0" cy="0"/>
          <a:chOff x="0" y="0"/>
          <a:chExt cx="0" cy="0"/>
        </a:xfrm>
      </p:grpSpPr>
      <p:sp>
        <p:nvSpPr>
          <p:cNvPr id="190" name="Google Shape;190;p28"/>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91" name="Google Shape;191;p2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92" name="Google Shape;192;p28"/>
          <p:cNvSpPr txBox="1">
            <a:spLocks noGrp="1"/>
          </p:cNvSpPr>
          <p:nvPr>
            <p:ph type="title"/>
          </p:nvPr>
        </p:nvSpPr>
        <p:spPr>
          <a:xfrm>
            <a:off x="265500" y="929275"/>
            <a:ext cx="4045200" cy="1786200"/>
          </a:xfrm>
          <a:prstGeom prst="rect">
            <a:avLst/>
          </a:prstGeom>
        </p:spPr>
        <p:txBody>
          <a:bodyPr spcFirstLastPara="1" wrap="square" lIns="68575" tIns="34275" rIns="68575" bIns="34275" anchor="ctr" anchorCtr="0">
            <a:noAutofit/>
          </a:bodyPr>
          <a:lstStyle>
            <a:lvl1pPr lvl="0" algn="ctr" rtl="0">
              <a:spcBef>
                <a:spcPts val="0"/>
              </a:spcBef>
              <a:spcAft>
                <a:spcPts val="0"/>
              </a:spcAft>
              <a:buClr>
                <a:schemeClr val="lt2"/>
              </a:buClr>
              <a:buSzPts val="2200"/>
              <a:buNone/>
              <a:defRPr>
                <a:solidFill>
                  <a:schemeClr val="lt2"/>
                </a:solidFill>
              </a:defRPr>
            </a:lvl1pPr>
            <a:lvl2pPr lvl="1" algn="ctr" rtl="0">
              <a:spcBef>
                <a:spcPts val="0"/>
              </a:spcBef>
              <a:spcAft>
                <a:spcPts val="0"/>
              </a:spcAft>
              <a:buClr>
                <a:schemeClr val="lt2"/>
              </a:buClr>
              <a:buSzPts val="2200"/>
              <a:buNone/>
              <a:defRPr>
                <a:solidFill>
                  <a:schemeClr val="lt2"/>
                </a:solidFill>
              </a:defRPr>
            </a:lvl2pPr>
            <a:lvl3pPr lvl="2" algn="ctr" rtl="0">
              <a:spcBef>
                <a:spcPts val="0"/>
              </a:spcBef>
              <a:spcAft>
                <a:spcPts val="0"/>
              </a:spcAft>
              <a:buClr>
                <a:schemeClr val="lt2"/>
              </a:buClr>
              <a:buSzPts val="2200"/>
              <a:buNone/>
              <a:defRPr>
                <a:solidFill>
                  <a:schemeClr val="lt2"/>
                </a:solidFill>
              </a:defRPr>
            </a:lvl3pPr>
            <a:lvl4pPr lvl="3" algn="ctr" rtl="0">
              <a:spcBef>
                <a:spcPts val="0"/>
              </a:spcBef>
              <a:spcAft>
                <a:spcPts val="0"/>
              </a:spcAft>
              <a:buClr>
                <a:schemeClr val="lt2"/>
              </a:buClr>
              <a:buSzPts val="2200"/>
              <a:buNone/>
              <a:defRPr>
                <a:solidFill>
                  <a:schemeClr val="lt2"/>
                </a:solidFill>
              </a:defRPr>
            </a:lvl4pPr>
            <a:lvl5pPr lvl="4" algn="ctr" rtl="0">
              <a:spcBef>
                <a:spcPts val="0"/>
              </a:spcBef>
              <a:spcAft>
                <a:spcPts val="0"/>
              </a:spcAft>
              <a:buClr>
                <a:schemeClr val="lt2"/>
              </a:buClr>
              <a:buSzPts val="2200"/>
              <a:buNone/>
              <a:defRPr>
                <a:solidFill>
                  <a:schemeClr val="lt2"/>
                </a:solidFill>
              </a:defRPr>
            </a:lvl5pPr>
            <a:lvl6pPr lvl="5" algn="ctr" rtl="0">
              <a:spcBef>
                <a:spcPts val="0"/>
              </a:spcBef>
              <a:spcAft>
                <a:spcPts val="0"/>
              </a:spcAft>
              <a:buClr>
                <a:schemeClr val="lt2"/>
              </a:buClr>
              <a:buSzPts val="2200"/>
              <a:buNone/>
              <a:defRPr>
                <a:solidFill>
                  <a:schemeClr val="lt2"/>
                </a:solidFill>
              </a:defRPr>
            </a:lvl6pPr>
            <a:lvl7pPr lvl="6" algn="ctr" rtl="0">
              <a:spcBef>
                <a:spcPts val="0"/>
              </a:spcBef>
              <a:spcAft>
                <a:spcPts val="0"/>
              </a:spcAft>
              <a:buClr>
                <a:schemeClr val="lt2"/>
              </a:buClr>
              <a:buSzPts val="2200"/>
              <a:buNone/>
              <a:defRPr>
                <a:solidFill>
                  <a:schemeClr val="lt2"/>
                </a:solidFill>
              </a:defRPr>
            </a:lvl7pPr>
            <a:lvl8pPr lvl="7" algn="ctr" rtl="0">
              <a:spcBef>
                <a:spcPts val="0"/>
              </a:spcBef>
              <a:spcAft>
                <a:spcPts val="0"/>
              </a:spcAft>
              <a:buClr>
                <a:schemeClr val="lt2"/>
              </a:buClr>
              <a:buSzPts val="2200"/>
              <a:buNone/>
              <a:defRPr>
                <a:solidFill>
                  <a:schemeClr val="lt2"/>
                </a:solidFill>
              </a:defRPr>
            </a:lvl8pPr>
            <a:lvl9pPr lvl="8" algn="ctr" rtl="0">
              <a:spcBef>
                <a:spcPts val="0"/>
              </a:spcBef>
              <a:spcAft>
                <a:spcPts val="0"/>
              </a:spcAft>
              <a:buClr>
                <a:schemeClr val="lt2"/>
              </a:buClr>
              <a:buSzPts val="2200"/>
              <a:buNone/>
              <a:defRPr>
                <a:solidFill>
                  <a:schemeClr val="lt2"/>
                </a:solidFill>
              </a:defRPr>
            </a:lvl9pPr>
          </a:lstStyle>
          <a:p>
            <a:endParaRPr/>
          </a:p>
        </p:txBody>
      </p:sp>
      <p:sp>
        <p:nvSpPr>
          <p:cNvPr id="193" name="Google Shape;193;p28"/>
          <p:cNvSpPr txBox="1">
            <a:spLocks noGrp="1"/>
          </p:cNvSpPr>
          <p:nvPr>
            <p:ph type="subTitle" idx="1"/>
          </p:nvPr>
        </p:nvSpPr>
        <p:spPr>
          <a:xfrm>
            <a:off x="265500" y="2769001"/>
            <a:ext cx="4045200" cy="1574100"/>
          </a:xfrm>
          <a:prstGeom prst="rect">
            <a:avLst/>
          </a:prstGeom>
        </p:spPr>
        <p:txBody>
          <a:bodyPr spcFirstLastPara="1" wrap="square" lIns="68575" tIns="34275" rIns="68575" bIns="34275" anchor="t" anchorCtr="0">
            <a:noAutofit/>
          </a:bodyPr>
          <a:lstStyle>
            <a:lvl1pPr lvl="0" algn="ctr" rtl="0">
              <a:lnSpc>
                <a:spcPct val="100000"/>
              </a:lnSpc>
              <a:spcBef>
                <a:spcPts val="50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40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40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30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30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30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30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30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300"/>
              </a:spcBef>
              <a:spcAft>
                <a:spcPts val="0"/>
              </a:spcAft>
              <a:buSzPts val="2400"/>
              <a:buFont typeface="Economica"/>
              <a:buNone/>
              <a:defRPr sz="2400">
                <a:latin typeface="Economica"/>
                <a:ea typeface="Economica"/>
                <a:cs typeface="Economica"/>
                <a:sym typeface="Economica"/>
              </a:defRPr>
            </a:lvl9pPr>
          </a:lstStyle>
          <a:p>
            <a:endParaRPr/>
          </a:p>
        </p:txBody>
      </p:sp>
      <p:sp>
        <p:nvSpPr>
          <p:cNvPr id="194" name="Google Shape;194;p28"/>
          <p:cNvSpPr txBox="1">
            <a:spLocks noGrp="1"/>
          </p:cNvSpPr>
          <p:nvPr>
            <p:ph type="body" idx="2"/>
          </p:nvPr>
        </p:nvSpPr>
        <p:spPr>
          <a:xfrm>
            <a:off x="4939500" y="724200"/>
            <a:ext cx="3837000" cy="3695100"/>
          </a:xfrm>
          <a:prstGeom prst="rect">
            <a:avLst/>
          </a:prstGeom>
        </p:spPr>
        <p:txBody>
          <a:bodyPr spcFirstLastPara="1" wrap="square" lIns="68575" tIns="34275" rIns="68575" bIns="34275" anchor="ctr" anchorCtr="0">
            <a:noAutofit/>
          </a:bodyPr>
          <a:lstStyle>
            <a:lvl1pPr marL="457200" lvl="0" indent="-381000" rtl="0">
              <a:spcBef>
                <a:spcPts val="500"/>
              </a:spcBef>
              <a:spcAft>
                <a:spcPts val="0"/>
              </a:spcAft>
              <a:buClr>
                <a:schemeClr val="lt1"/>
              </a:buClr>
              <a:buSzPts val="2400"/>
              <a:buChar char="•"/>
              <a:defRPr>
                <a:solidFill>
                  <a:schemeClr val="lt1"/>
                </a:solidFill>
              </a:defRPr>
            </a:lvl1pPr>
            <a:lvl2pPr marL="914400" lvl="1" indent="-361950" rtl="0">
              <a:spcBef>
                <a:spcPts val="400"/>
              </a:spcBef>
              <a:spcAft>
                <a:spcPts val="0"/>
              </a:spcAft>
              <a:buClr>
                <a:schemeClr val="lt1"/>
              </a:buClr>
              <a:buSzPts val="2100"/>
              <a:buChar char="–"/>
              <a:defRPr>
                <a:solidFill>
                  <a:schemeClr val="lt1"/>
                </a:solidFill>
              </a:defRPr>
            </a:lvl2pPr>
            <a:lvl3pPr marL="1371600" lvl="2" indent="-342900" rtl="0">
              <a:spcBef>
                <a:spcPts val="400"/>
              </a:spcBef>
              <a:spcAft>
                <a:spcPts val="0"/>
              </a:spcAft>
              <a:buClr>
                <a:schemeClr val="lt1"/>
              </a:buClr>
              <a:buSzPts val="1800"/>
              <a:buChar char="•"/>
              <a:defRPr>
                <a:solidFill>
                  <a:schemeClr val="lt1"/>
                </a:solidFill>
              </a:defRPr>
            </a:lvl3pPr>
            <a:lvl4pPr marL="1828800" lvl="3" indent="-323850" rtl="0">
              <a:spcBef>
                <a:spcPts val="300"/>
              </a:spcBef>
              <a:spcAft>
                <a:spcPts val="0"/>
              </a:spcAft>
              <a:buClr>
                <a:schemeClr val="lt1"/>
              </a:buClr>
              <a:buSzPts val="1500"/>
              <a:buChar char="–"/>
              <a:defRPr>
                <a:solidFill>
                  <a:schemeClr val="lt1"/>
                </a:solidFill>
              </a:defRPr>
            </a:lvl4pPr>
            <a:lvl5pPr marL="2286000" lvl="4" indent="-323850" rtl="0">
              <a:spcBef>
                <a:spcPts val="300"/>
              </a:spcBef>
              <a:spcAft>
                <a:spcPts val="0"/>
              </a:spcAft>
              <a:buClr>
                <a:schemeClr val="lt1"/>
              </a:buClr>
              <a:buSzPts val="1500"/>
              <a:buChar char="»"/>
              <a:defRPr>
                <a:solidFill>
                  <a:schemeClr val="lt1"/>
                </a:solidFill>
              </a:defRPr>
            </a:lvl5pPr>
            <a:lvl6pPr marL="2743200" lvl="5" indent="-323850" rtl="0">
              <a:spcBef>
                <a:spcPts val="300"/>
              </a:spcBef>
              <a:spcAft>
                <a:spcPts val="0"/>
              </a:spcAft>
              <a:buClr>
                <a:schemeClr val="lt1"/>
              </a:buClr>
              <a:buSzPts val="1500"/>
              <a:buChar char="•"/>
              <a:defRPr>
                <a:solidFill>
                  <a:schemeClr val="lt1"/>
                </a:solidFill>
              </a:defRPr>
            </a:lvl6pPr>
            <a:lvl7pPr marL="3200400" lvl="6" indent="-323850" rtl="0">
              <a:spcBef>
                <a:spcPts val="300"/>
              </a:spcBef>
              <a:spcAft>
                <a:spcPts val="0"/>
              </a:spcAft>
              <a:buClr>
                <a:schemeClr val="lt1"/>
              </a:buClr>
              <a:buSzPts val="1500"/>
              <a:buChar char="•"/>
              <a:defRPr>
                <a:solidFill>
                  <a:schemeClr val="lt1"/>
                </a:solidFill>
              </a:defRPr>
            </a:lvl7pPr>
            <a:lvl8pPr marL="3657600" lvl="7" indent="-323850" rtl="0">
              <a:spcBef>
                <a:spcPts val="300"/>
              </a:spcBef>
              <a:spcAft>
                <a:spcPts val="0"/>
              </a:spcAft>
              <a:buClr>
                <a:schemeClr val="lt1"/>
              </a:buClr>
              <a:buSzPts val="1500"/>
              <a:buChar char="•"/>
              <a:defRPr>
                <a:solidFill>
                  <a:schemeClr val="lt1"/>
                </a:solidFill>
              </a:defRPr>
            </a:lvl8pPr>
            <a:lvl9pPr marL="4114800" lvl="8" indent="-323850" rtl="0">
              <a:spcBef>
                <a:spcPts val="300"/>
              </a:spcBef>
              <a:spcAft>
                <a:spcPts val="0"/>
              </a:spcAft>
              <a:buClr>
                <a:schemeClr val="lt1"/>
              </a:buClr>
              <a:buSzPts val="1500"/>
              <a:buChar char="•"/>
              <a:defRPr>
                <a:solidFill>
                  <a:schemeClr val="lt1"/>
                </a:solidFill>
              </a:defRPr>
            </a:lvl9pPr>
          </a:lstStyle>
          <a:p>
            <a:endParaRPr/>
          </a:p>
        </p:txBody>
      </p:sp>
      <p:sp>
        <p:nvSpPr>
          <p:cNvPr id="195" name="Google Shape;195;p2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28" name="Google Shape;28;p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29" name="Google Shape;29;p4"/>
          <p:cNvSpPr/>
          <p:nvPr/>
        </p:nvSpPr>
        <p:spPr>
          <a:xfrm>
            <a:off x="0" y="0"/>
            <a:ext cx="9144000" cy="719700"/>
          </a:xfrm>
          <a:prstGeom prst="rect">
            <a:avLst/>
          </a:prstGeom>
          <a:solidFill>
            <a:srgbClr val="3854A6"/>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pic>
        <p:nvPicPr>
          <p:cNvPr id="30" name="Google Shape;30;p4"/>
          <p:cNvPicPr preferRelativeResize="0"/>
          <p:nvPr/>
        </p:nvPicPr>
        <p:blipFill rotWithShape="1">
          <a:blip r:embed="rId2">
            <a:alphaModFix/>
          </a:blip>
          <a:srcRect/>
          <a:stretch/>
        </p:blipFill>
        <p:spPr>
          <a:xfrm>
            <a:off x="4887897" y="518361"/>
            <a:ext cx="4495800" cy="474519"/>
          </a:xfrm>
          <a:prstGeom prst="rect">
            <a:avLst/>
          </a:prstGeom>
          <a:noFill/>
          <a:ln>
            <a:noFill/>
          </a:ln>
        </p:spPr>
      </p:pic>
      <p:sp>
        <p:nvSpPr>
          <p:cNvPr id="31" name="Google Shape;31;p4"/>
          <p:cNvSpPr txBox="1">
            <a:spLocks noGrp="1"/>
          </p:cNvSpPr>
          <p:nvPr>
            <p:ph type="title"/>
          </p:nvPr>
        </p:nvSpPr>
        <p:spPr>
          <a:xfrm>
            <a:off x="375637" y="90673"/>
            <a:ext cx="7886700" cy="60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3600"/>
              <a:buNone/>
              <a:defRPr sz="3600">
                <a:solidFill>
                  <a:schemeClr val="lt1"/>
                </a:solidFill>
                <a:latin typeface="Bebas Neue"/>
                <a:ea typeface="Bebas Neue"/>
                <a:cs typeface="Bebas Neue"/>
                <a:sym typeface="Bebas Neu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32" name="Google Shape;32;p4" descr="Logo&#10;&#10;Description automatically generated"/>
          <p:cNvPicPr preferRelativeResize="0"/>
          <p:nvPr/>
        </p:nvPicPr>
        <p:blipFill rotWithShape="1">
          <a:blip r:embed="rId3">
            <a:alphaModFix/>
          </a:blip>
          <a:srcRect/>
          <a:stretch/>
        </p:blipFill>
        <p:spPr>
          <a:xfrm>
            <a:off x="8403131" y="59747"/>
            <a:ext cx="600075" cy="600075"/>
          </a:xfrm>
          <a:prstGeom prst="rect">
            <a:avLst/>
          </a:prstGeom>
          <a:noFill/>
          <a:ln>
            <a:noFill/>
          </a:ln>
        </p:spPr>
      </p:pic>
      <p:pic>
        <p:nvPicPr>
          <p:cNvPr id="33" name="Google Shape;33;p4"/>
          <p:cNvPicPr preferRelativeResize="0"/>
          <p:nvPr/>
        </p:nvPicPr>
        <p:blipFill>
          <a:blip r:embed="rId4">
            <a:alphaModFix/>
          </a:blip>
          <a:stretch>
            <a:fillRect/>
          </a:stretch>
        </p:blipFill>
        <p:spPr>
          <a:xfrm>
            <a:off x="76200" y="4592775"/>
            <a:ext cx="1597013" cy="474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am 1">
  <p:cSld name="1_Two Content_1_1">
    <p:spTree>
      <p:nvGrpSpPr>
        <p:cNvPr id="1" name="Shape 39"/>
        <p:cNvGrpSpPr/>
        <p:nvPr/>
      </p:nvGrpSpPr>
      <p:grpSpPr>
        <a:xfrm>
          <a:off x="0" y="0"/>
          <a:ext cx="0" cy="0"/>
          <a:chOff x="0" y="0"/>
          <a:chExt cx="0" cy="0"/>
        </a:xfrm>
      </p:grpSpPr>
      <p:sp>
        <p:nvSpPr>
          <p:cNvPr id="40" name="Google Shape;40;p6"/>
          <p:cNvSpPr/>
          <p:nvPr/>
        </p:nvSpPr>
        <p:spPr>
          <a:xfrm>
            <a:off x="0" y="0"/>
            <a:ext cx="9144000" cy="7197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pic>
        <p:nvPicPr>
          <p:cNvPr id="41" name="Google Shape;41;p6"/>
          <p:cNvPicPr preferRelativeResize="0"/>
          <p:nvPr/>
        </p:nvPicPr>
        <p:blipFill rotWithShape="1">
          <a:blip r:embed="rId2">
            <a:alphaModFix/>
          </a:blip>
          <a:srcRect/>
          <a:stretch/>
        </p:blipFill>
        <p:spPr>
          <a:xfrm>
            <a:off x="4887897" y="518361"/>
            <a:ext cx="4495800" cy="474519"/>
          </a:xfrm>
          <a:prstGeom prst="rect">
            <a:avLst/>
          </a:prstGeom>
          <a:noFill/>
          <a:ln>
            <a:noFill/>
          </a:ln>
        </p:spPr>
      </p:pic>
      <p:sp>
        <p:nvSpPr>
          <p:cNvPr id="42" name="Google Shape;42;p6"/>
          <p:cNvSpPr txBox="1">
            <a:spLocks noGrp="1"/>
          </p:cNvSpPr>
          <p:nvPr>
            <p:ph type="title"/>
          </p:nvPr>
        </p:nvSpPr>
        <p:spPr>
          <a:xfrm>
            <a:off x="375637" y="90673"/>
            <a:ext cx="7886700" cy="60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3600"/>
              <a:buNone/>
              <a:defRPr sz="3600">
                <a:solidFill>
                  <a:schemeClr val="lt1"/>
                </a:solidFill>
                <a:latin typeface="Bebas Neue"/>
                <a:ea typeface="Bebas Neue"/>
                <a:cs typeface="Bebas Neue"/>
                <a:sym typeface="Bebas Neu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43" name="Google Shape;43;p6" descr="Logo&#10;&#10;Description automatically generated"/>
          <p:cNvPicPr preferRelativeResize="0"/>
          <p:nvPr/>
        </p:nvPicPr>
        <p:blipFill rotWithShape="1">
          <a:blip r:embed="rId3">
            <a:alphaModFix/>
          </a:blip>
          <a:srcRect/>
          <a:stretch/>
        </p:blipFill>
        <p:spPr>
          <a:xfrm>
            <a:off x="8403131" y="59747"/>
            <a:ext cx="600075" cy="600075"/>
          </a:xfrm>
          <a:prstGeom prst="rect">
            <a:avLst/>
          </a:prstGeom>
          <a:noFill/>
          <a:ln>
            <a:noFill/>
          </a:ln>
        </p:spPr>
      </p:pic>
      <p:sp>
        <p:nvSpPr>
          <p:cNvPr id="44" name="Google Shape;44;p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45" name="Google Shape;45;p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pic>
        <p:nvPicPr>
          <p:cNvPr id="46" name="Google Shape;46;p6"/>
          <p:cNvPicPr preferRelativeResize="0"/>
          <p:nvPr/>
        </p:nvPicPr>
        <p:blipFill>
          <a:blip r:embed="rId4">
            <a:alphaModFix/>
          </a:blip>
          <a:stretch>
            <a:fillRect/>
          </a:stretch>
        </p:blipFill>
        <p:spPr>
          <a:xfrm>
            <a:off x="76200" y="4592775"/>
            <a:ext cx="1597013" cy="4745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alf" type="picTx">
  <p:cSld name="PICTURE_WITH_CAPTION_TEXT">
    <p:spTree>
      <p:nvGrpSpPr>
        <p:cNvPr id="1" name="Shape 47"/>
        <p:cNvGrpSpPr/>
        <p:nvPr/>
      </p:nvGrpSpPr>
      <p:grpSpPr>
        <a:xfrm>
          <a:off x="0" y="0"/>
          <a:ext cx="0" cy="0"/>
          <a:chOff x="0" y="0"/>
          <a:chExt cx="0" cy="0"/>
        </a:xfrm>
      </p:grpSpPr>
      <p:sp>
        <p:nvSpPr>
          <p:cNvPr id="48" name="Google Shape;48;p7"/>
          <p:cNvSpPr/>
          <p:nvPr/>
        </p:nvSpPr>
        <p:spPr>
          <a:xfrm>
            <a:off x="-71425" y="-128575"/>
            <a:ext cx="4671900" cy="5343300"/>
          </a:xfrm>
          <a:prstGeom prst="rect">
            <a:avLst/>
          </a:prstGeom>
          <a:solidFill>
            <a:srgbClr val="38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7"/>
          <p:cNvSpPr txBox="1">
            <a:spLocks noGrp="1"/>
          </p:cNvSpPr>
          <p:nvPr>
            <p:ph type="title"/>
          </p:nvPr>
        </p:nvSpPr>
        <p:spPr>
          <a:xfrm>
            <a:off x="457200" y="700075"/>
            <a:ext cx="3500400" cy="24717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rgbClr val="FFFFFF"/>
              </a:buClr>
              <a:buSzPts val="5000"/>
              <a:buNone/>
              <a:defRPr sz="4300" b="1">
                <a:solidFill>
                  <a:srgbClr val="FFFFFF"/>
                </a:solidFill>
              </a:defRPr>
            </a:lvl1pPr>
            <a:lvl2pPr lvl="1" algn="ctr">
              <a:spcBef>
                <a:spcPts val="0"/>
              </a:spcBef>
              <a:spcAft>
                <a:spcPts val="0"/>
              </a:spcAft>
              <a:buClr>
                <a:srgbClr val="FFFFFF"/>
              </a:buClr>
              <a:buSzPts val="5000"/>
              <a:buNone/>
              <a:defRPr sz="7200">
                <a:solidFill>
                  <a:srgbClr val="FFFFFF"/>
                </a:solidFill>
              </a:defRPr>
            </a:lvl2pPr>
            <a:lvl3pPr lvl="2" algn="ctr">
              <a:spcBef>
                <a:spcPts val="0"/>
              </a:spcBef>
              <a:spcAft>
                <a:spcPts val="0"/>
              </a:spcAft>
              <a:buClr>
                <a:srgbClr val="FFFFFF"/>
              </a:buClr>
              <a:buSzPts val="5000"/>
              <a:buNone/>
              <a:defRPr sz="7200">
                <a:solidFill>
                  <a:srgbClr val="FFFFFF"/>
                </a:solidFill>
              </a:defRPr>
            </a:lvl3pPr>
            <a:lvl4pPr lvl="3" algn="ctr">
              <a:spcBef>
                <a:spcPts val="0"/>
              </a:spcBef>
              <a:spcAft>
                <a:spcPts val="0"/>
              </a:spcAft>
              <a:buClr>
                <a:srgbClr val="FFFFFF"/>
              </a:buClr>
              <a:buSzPts val="5000"/>
              <a:buNone/>
              <a:defRPr sz="7200">
                <a:solidFill>
                  <a:srgbClr val="FFFFFF"/>
                </a:solidFill>
              </a:defRPr>
            </a:lvl4pPr>
            <a:lvl5pPr lvl="4" algn="ctr">
              <a:spcBef>
                <a:spcPts val="0"/>
              </a:spcBef>
              <a:spcAft>
                <a:spcPts val="0"/>
              </a:spcAft>
              <a:buClr>
                <a:srgbClr val="FFFFFF"/>
              </a:buClr>
              <a:buSzPts val="5000"/>
              <a:buNone/>
              <a:defRPr sz="7200">
                <a:solidFill>
                  <a:srgbClr val="FFFFFF"/>
                </a:solidFill>
              </a:defRPr>
            </a:lvl5pPr>
            <a:lvl6pPr lvl="5" algn="ctr">
              <a:spcBef>
                <a:spcPts val="0"/>
              </a:spcBef>
              <a:spcAft>
                <a:spcPts val="0"/>
              </a:spcAft>
              <a:buClr>
                <a:srgbClr val="FFFFFF"/>
              </a:buClr>
              <a:buSzPts val="5000"/>
              <a:buNone/>
              <a:defRPr sz="7200">
                <a:solidFill>
                  <a:srgbClr val="FFFFFF"/>
                </a:solidFill>
              </a:defRPr>
            </a:lvl6pPr>
            <a:lvl7pPr lvl="6" algn="ctr">
              <a:spcBef>
                <a:spcPts val="0"/>
              </a:spcBef>
              <a:spcAft>
                <a:spcPts val="0"/>
              </a:spcAft>
              <a:buClr>
                <a:srgbClr val="FFFFFF"/>
              </a:buClr>
              <a:buSzPts val="5000"/>
              <a:buNone/>
              <a:defRPr sz="7200">
                <a:solidFill>
                  <a:srgbClr val="FFFFFF"/>
                </a:solidFill>
              </a:defRPr>
            </a:lvl7pPr>
            <a:lvl8pPr lvl="7" algn="ctr">
              <a:spcBef>
                <a:spcPts val="0"/>
              </a:spcBef>
              <a:spcAft>
                <a:spcPts val="0"/>
              </a:spcAft>
              <a:buClr>
                <a:srgbClr val="FFFFFF"/>
              </a:buClr>
              <a:buSzPts val="5000"/>
              <a:buNone/>
              <a:defRPr sz="7200">
                <a:solidFill>
                  <a:srgbClr val="FFFFFF"/>
                </a:solidFill>
              </a:defRPr>
            </a:lvl8pPr>
            <a:lvl9pPr lvl="8" algn="ctr">
              <a:spcBef>
                <a:spcPts val="0"/>
              </a:spcBef>
              <a:spcAft>
                <a:spcPts val="0"/>
              </a:spcAft>
              <a:buClr>
                <a:srgbClr val="FFFFFF"/>
              </a:buClr>
              <a:buSzPts val="5000"/>
              <a:buNone/>
              <a:defRPr sz="7200">
                <a:solidFill>
                  <a:srgbClr val="FFFFFF"/>
                </a:solidFill>
              </a:defRPr>
            </a:lvl9pPr>
          </a:lstStyle>
          <a:p>
            <a:endParaRPr/>
          </a:p>
        </p:txBody>
      </p:sp>
      <p:sp>
        <p:nvSpPr>
          <p:cNvPr id="50" name="Google Shape;50;p7"/>
          <p:cNvSpPr txBox="1">
            <a:spLocks noGrp="1"/>
          </p:cNvSpPr>
          <p:nvPr>
            <p:ph type="body" idx="1"/>
          </p:nvPr>
        </p:nvSpPr>
        <p:spPr>
          <a:xfrm>
            <a:off x="4886321" y="767950"/>
            <a:ext cx="3800400" cy="603600"/>
          </a:xfrm>
          <a:prstGeom prst="rect">
            <a:avLst/>
          </a:prstGeom>
          <a:noFill/>
          <a:ln>
            <a:noFill/>
          </a:ln>
        </p:spPr>
        <p:txBody>
          <a:bodyPr spcFirstLastPara="1" wrap="square" lIns="68575" tIns="34275" rIns="68575" bIns="34275" anchor="t" anchorCtr="0">
            <a:noAutofit/>
          </a:bodyPr>
          <a:lstStyle>
            <a:lvl1pPr marL="457200" lvl="0" indent="-228600" algn="l">
              <a:spcBef>
                <a:spcPts val="200"/>
              </a:spcBef>
              <a:spcAft>
                <a:spcPts val="0"/>
              </a:spcAft>
              <a:buClr>
                <a:schemeClr val="dk1"/>
              </a:buClr>
              <a:buSzPts val="1900"/>
              <a:buNone/>
              <a:defRPr sz="1900"/>
            </a:lvl1pPr>
            <a:lvl2pPr marL="914400" lvl="1" indent="-228600" algn="l">
              <a:spcBef>
                <a:spcPts val="200"/>
              </a:spcBef>
              <a:spcAft>
                <a:spcPts val="0"/>
              </a:spcAft>
              <a:buClr>
                <a:schemeClr val="dk1"/>
              </a:buClr>
              <a:buSzPts val="1700"/>
              <a:buNone/>
              <a:defRPr sz="1700"/>
            </a:lvl2pPr>
            <a:lvl3pPr marL="1371600" lvl="2" indent="-228600" algn="l">
              <a:spcBef>
                <a:spcPts val="200"/>
              </a:spcBef>
              <a:spcAft>
                <a:spcPts val="0"/>
              </a:spcAft>
              <a:buClr>
                <a:schemeClr val="dk1"/>
              </a:buClr>
              <a:buSzPts val="1600"/>
              <a:buNone/>
              <a:defRPr sz="1600"/>
            </a:lvl3pPr>
            <a:lvl4pPr marL="1828800" lvl="3" indent="-228600" algn="l">
              <a:spcBef>
                <a:spcPts val="100"/>
              </a:spcBef>
              <a:spcAft>
                <a:spcPts val="0"/>
              </a:spcAft>
              <a:buClr>
                <a:schemeClr val="dk1"/>
              </a:buClr>
              <a:buSzPts val="1500"/>
              <a:buNone/>
              <a:defRPr/>
            </a:lvl4pPr>
            <a:lvl5pPr marL="2286000" lvl="4" indent="-228600" algn="l">
              <a:spcBef>
                <a:spcPts val="100"/>
              </a:spcBef>
              <a:spcAft>
                <a:spcPts val="0"/>
              </a:spcAft>
              <a:buClr>
                <a:schemeClr val="dk1"/>
              </a:buClr>
              <a:buSzPts val="1500"/>
              <a:buNone/>
              <a:defRPr/>
            </a:lvl5pPr>
            <a:lvl6pPr marL="2743200" lvl="5" indent="-228600" algn="l">
              <a:spcBef>
                <a:spcPts val="100"/>
              </a:spcBef>
              <a:spcAft>
                <a:spcPts val="0"/>
              </a:spcAft>
              <a:buClr>
                <a:schemeClr val="dk1"/>
              </a:buClr>
              <a:buSzPts val="1500"/>
              <a:buNone/>
              <a:defRPr/>
            </a:lvl6pPr>
            <a:lvl7pPr marL="3200400" lvl="6" indent="-228600" algn="l">
              <a:spcBef>
                <a:spcPts val="100"/>
              </a:spcBef>
              <a:spcAft>
                <a:spcPts val="0"/>
              </a:spcAft>
              <a:buClr>
                <a:schemeClr val="dk1"/>
              </a:buClr>
              <a:buSzPts val="1500"/>
              <a:buNone/>
              <a:defRPr/>
            </a:lvl7pPr>
            <a:lvl8pPr marL="3657600" lvl="7" indent="-228600" algn="l">
              <a:spcBef>
                <a:spcPts val="100"/>
              </a:spcBef>
              <a:spcAft>
                <a:spcPts val="0"/>
              </a:spcAft>
              <a:buClr>
                <a:schemeClr val="dk1"/>
              </a:buClr>
              <a:buSzPts val="1500"/>
              <a:buNone/>
              <a:defRPr/>
            </a:lvl8pPr>
            <a:lvl9pPr marL="4114800" lvl="8" indent="-228600" algn="l">
              <a:spcBef>
                <a:spcPts val="100"/>
              </a:spcBef>
              <a:spcAft>
                <a:spcPts val="0"/>
              </a:spcAft>
              <a:buClr>
                <a:schemeClr val="dk1"/>
              </a:buClr>
              <a:buSzPts val="1500"/>
              <a:buNone/>
              <a:defRPr/>
            </a:lvl9pPr>
          </a:lstStyle>
          <a:p>
            <a:endParaRPr/>
          </a:p>
        </p:txBody>
      </p:sp>
      <p:sp>
        <p:nvSpPr>
          <p:cNvPr id="51" name="Google Shape;51;p7"/>
          <p:cNvSpPr txBox="1">
            <a:spLocks noGrp="1"/>
          </p:cNvSpPr>
          <p:nvPr>
            <p:ph type="subTitle" idx="2"/>
          </p:nvPr>
        </p:nvSpPr>
        <p:spPr>
          <a:xfrm>
            <a:off x="457200" y="3271825"/>
            <a:ext cx="3300300" cy="1114500"/>
          </a:xfrm>
          <a:prstGeom prst="rect">
            <a:avLst/>
          </a:prstGeom>
        </p:spPr>
        <p:txBody>
          <a:bodyPr spcFirstLastPara="1" wrap="square" lIns="68575" tIns="34275" rIns="68575" bIns="34275" anchor="t" anchorCtr="0">
            <a:noAutofit/>
          </a:bodyPr>
          <a:lstStyle>
            <a:lvl1pPr lvl="0">
              <a:spcBef>
                <a:spcPts val="500"/>
              </a:spcBef>
              <a:spcAft>
                <a:spcPts val="0"/>
              </a:spcAft>
              <a:buClr>
                <a:srgbClr val="8E754C"/>
              </a:buClr>
              <a:buSzPts val="2400"/>
              <a:buNone/>
              <a:defRPr>
                <a:solidFill>
                  <a:srgbClr val="8E754C"/>
                </a:solidFill>
              </a:defRPr>
            </a:lvl1pPr>
            <a:lvl2pPr lvl="1">
              <a:spcBef>
                <a:spcPts val="400"/>
              </a:spcBef>
              <a:spcAft>
                <a:spcPts val="0"/>
              </a:spcAft>
              <a:buSzPts val="2100"/>
              <a:buNone/>
              <a:defRPr/>
            </a:lvl2pPr>
            <a:lvl3pPr lvl="2">
              <a:spcBef>
                <a:spcPts val="400"/>
              </a:spcBef>
              <a:spcAft>
                <a:spcPts val="0"/>
              </a:spcAft>
              <a:buSzPts val="1800"/>
              <a:buNone/>
              <a:defRPr/>
            </a:lvl3pPr>
            <a:lvl4pPr lvl="3">
              <a:spcBef>
                <a:spcPts val="300"/>
              </a:spcBef>
              <a:spcAft>
                <a:spcPts val="0"/>
              </a:spcAft>
              <a:buSzPts val="1500"/>
              <a:buNone/>
              <a:defRPr/>
            </a:lvl4pPr>
            <a:lvl5pPr lvl="4">
              <a:spcBef>
                <a:spcPts val="300"/>
              </a:spcBef>
              <a:spcAft>
                <a:spcPts val="0"/>
              </a:spcAft>
              <a:buSzPts val="1500"/>
              <a:buNone/>
              <a:defRPr/>
            </a:lvl5pPr>
            <a:lvl6pPr lvl="5">
              <a:spcBef>
                <a:spcPts val="300"/>
              </a:spcBef>
              <a:spcAft>
                <a:spcPts val="0"/>
              </a:spcAft>
              <a:buSzPts val="1500"/>
              <a:buNone/>
              <a:defRPr/>
            </a:lvl6pPr>
            <a:lvl7pPr lvl="6">
              <a:spcBef>
                <a:spcPts val="300"/>
              </a:spcBef>
              <a:spcAft>
                <a:spcPts val="0"/>
              </a:spcAft>
              <a:buSzPts val="1500"/>
              <a:buNone/>
              <a:defRPr/>
            </a:lvl7pPr>
            <a:lvl8pPr lvl="7">
              <a:spcBef>
                <a:spcPts val="300"/>
              </a:spcBef>
              <a:spcAft>
                <a:spcPts val="0"/>
              </a:spcAft>
              <a:buSzPts val="1500"/>
              <a:buNone/>
              <a:defRPr/>
            </a:lvl8pPr>
            <a:lvl9pPr lvl="8">
              <a:spcBef>
                <a:spcPts val="300"/>
              </a:spcBef>
              <a:spcAft>
                <a:spcPts val="0"/>
              </a:spcAft>
              <a:buSzPts val="1500"/>
              <a:buNone/>
              <a:defRPr/>
            </a:lvl9pPr>
          </a:lstStyle>
          <a:p>
            <a:endParaRPr/>
          </a:p>
        </p:txBody>
      </p:sp>
      <p:pic>
        <p:nvPicPr>
          <p:cNvPr id="52" name="Google Shape;52;p7"/>
          <p:cNvPicPr preferRelativeResize="0"/>
          <p:nvPr/>
        </p:nvPicPr>
        <p:blipFill>
          <a:blip r:embed="rId2">
            <a:alphaModFix/>
          </a:blip>
          <a:stretch>
            <a:fillRect/>
          </a:stretch>
        </p:blipFill>
        <p:spPr>
          <a:xfrm>
            <a:off x="7467600" y="4592775"/>
            <a:ext cx="1597013" cy="4745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alf 1">
  <p:cSld name="PICTURE_WITH_CAPTION_TEXT_1">
    <p:spTree>
      <p:nvGrpSpPr>
        <p:cNvPr id="1" name="Shape 53"/>
        <p:cNvGrpSpPr/>
        <p:nvPr/>
      </p:nvGrpSpPr>
      <p:grpSpPr>
        <a:xfrm>
          <a:off x="0" y="0"/>
          <a:ext cx="0" cy="0"/>
          <a:chOff x="0" y="0"/>
          <a:chExt cx="0" cy="0"/>
        </a:xfrm>
      </p:grpSpPr>
      <p:sp>
        <p:nvSpPr>
          <p:cNvPr id="54" name="Google Shape;54;p8"/>
          <p:cNvSpPr/>
          <p:nvPr/>
        </p:nvSpPr>
        <p:spPr>
          <a:xfrm>
            <a:off x="-71425" y="-128575"/>
            <a:ext cx="4671900" cy="5343300"/>
          </a:xfrm>
          <a:prstGeom prst="rect">
            <a:avLst/>
          </a:prstGeom>
          <a:solidFill>
            <a:srgbClr val="8E7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8"/>
          <p:cNvSpPr txBox="1">
            <a:spLocks noGrp="1"/>
          </p:cNvSpPr>
          <p:nvPr>
            <p:ph type="title"/>
          </p:nvPr>
        </p:nvSpPr>
        <p:spPr>
          <a:xfrm>
            <a:off x="457200" y="700075"/>
            <a:ext cx="3500400" cy="2471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rgbClr val="FFFFFF"/>
              </a:buClr>
              <a:buSzPts val="5000"/>
              <a:buNone/>
              <a:defRPr sz="4300" b="1">
                <a:solidFill>
                  <a:srgbClr val="FFFFFF"/>
                </a:solidFill>
              </a:defRPr>
            </a:lvl1pPr>
            <a:lvl2pPr lvl="1" algn="ctr" rtl="0">
              <a:spcBef>
                <a:spcPts val="0"/>
              </a:spcBef>
              <a:spcAft>
                <a:spcPts val="0"/>
              </a:spcAft>
              <a:buClr>
                <a:srgbClr val="FFFFFF"/>
              </a:buClr>
              <a:buSzPts val="5000"/>
              <a:buNone/>
              <a:defRPr sz="7200">
                <a:solidFill>
                  <a:srgbClr val="FFFFFF"/>
                </a:solidFill>
              </a:defRPr>
            </a:lvl2pPr>
            <a:lvl3pPr lvl="2" algn="ctr" rtl="0">
              <a:spcBef>
                <a:spcPts val="0"/>
              </a:spcBef>
              <a:spcAft>
                <a:spcPts val="0"/>
              </a:spcAft>
              <a:buClr>
                <a:srgbClr val="FFFFFF"/>
              </a:buClr>
              <a:buSzPts val="5000"/>
              <a:buNone/>
              <a:defRPr sz="7200">
                <a:solidFill>
                  <a:srgbClr val="FFFFFF"/>
                </a:solidFill>
              </a:defRPr>
            </a:lvl3pPr>
            <a:lvl4pPr lvl="3" algn="ctr" rtl="0">
              <a:spcBef>
                <a:spcPts val="0"/>
              </a:spcBef>
              <a:spcAft>
                <a:spcPts val="0"/>
              </a:spcAft>
              <a:buClr>
                <a:srgbClr val="FFFFFF"/>
              </a:buClr>
              <a:buSzPts val="5000"/>
              <a:buNone/>
              <a:defRPr sz="7200">
                <a:solidFill>
                  <a:srgbClr val="FFFFFF"/>
                </a:solidFill>
              </a:defRPr>
            </a:lvl4pPr>
            <a:lvl5pPr lvl="4" algn="ctr" rtl="0">
              <a:spcBef>
                <a:spcPts val="0"/>
              </a:spcBef>
              <a:spcAft>
                <a:spcPts val="0"/>
              </a:spcAft>
              <a:buClr>
                <a:srgbClr val="FFFFFF"/>
              </a:buClr>
              <a:buSzPts val="5000"/>
              <a:buNone/>
              <a:defRPr sz="7200">
                <a:solidFill>
                  <a:srgbClr val="FFFFFF"/>
                </a:solidFill>
              </a:defRPr>
            </a:lvl5pPr>
            <a:lvl6pPr lvl="5" algn="ctr" rtl="0">
              <a:spcBef>
                <a:spcPts val="0"/>
              </a:spcBef>
              <a:spcAft>
                <a:spcPts val="0"/>
              </a:spcAft>
              <a:buClr>
                <a:srgbClr val="FFFFFF"/>
              </a:buClr>
              <a:buSzPts val="5000"/>
              <a:buNone/>
              <a:defRPr sz="7200">
                <a:solidFill>
                  <a:srgbClr val="FFFFFF"/>
                </a:solidFill>
              </a:defRPr>
            </a:lvl6pPr>
            <a:lvl7pPr lvl="6" algn="ctr" rtl="0">
              <a:spcBef>
                <a:spcPts val="0"/>
              </a:spcBef>
              <a:spcAft>
                <a:spcPts val="0"/>
              </a:spcAft>
              <a:buClr>
                <a:srgbClr val="FFFFFF"/>
              </a:buClr>
              <a:buSzPts val="5000"/>
              <a:buNone/>
              <a:defRPr sz="7200">
                <a:solidFill>
                  <a:srgbClr val="FFFFFF"/>
                </a:solidFill>
              </a:defRPr>
            </a:lvl7pPr>
            <a:lvl8pPr lvl="7" algn="ctr" rtl="0">
              <a:spcBef>
                <a:spcPts val="0"/>
              </a:spcBef>
              <a:spcAft>
                <a:spcPts val="0"/>
              </a:spcAft>
              <a:buClr>
                <a:srgbClr val="FFFFFF"/>
              </a:buClr>
              <a:buSzPts val="5000"/>
              <a:buNone/>
              <a:defRPr sz="7200">
                <a:solidFill>
                  <a:srgbClr val="FFFFFF"/>
                </a:solidFill>
              </a:defRPr>
            </a:lvl8pPr>
            <a:lvl9pPr lvl="8" algn="ctr" rtl="0">
              <a:spcBef>
                <a:spcPts val="0"/>
              </a:spcBef>
              <a:spcAft>
                <a:spcPts val="0"/>
              </a:spcAft>
              <a:buClr>
                <a:srgbClr val="FFFFFF"/>
              </a:buClr>
              <a:buSzPts val="5000"/>
              <a:buNone/>
              <a:defRPr sz="7200">
                <a:solidFill>
                  <a:srgbClr val="FFFFFF"/>
                </a:solidFill>
              </a:defRPr>
            </a:lvl9pPr>
          </a:lstStyle>
          <a:p>
            <a:endParaRPr/>
          </a:p>
        </p:txBody>
      </p:sp>
      <p:sp>
        <p:nvSpPr>
          <p:cNvPr id="56" name="Google Shape;56;p8"/>
          <p:cNvSpPr txBox="1">
            <a:spLocks noGrp="1"/>
          </p:cNvSpPr>
          <p:nvPr>
            <p:ph type="body" idx="1"/>
          </p:nvPr>
        </p:nvSpPr>
        <p:spPr>
          <a:xfrm>
            <a:off x="4886321" y="767950"/>
            <a:ext cx="3800400" cy="603600"/>
          </a:xfrm>
          <a:prstGeom prst="rect">
            <a:avLst/>
          </a:prstGeom>
          <a:noFill/>
          <a:ln>
            <a:noFill/>
          </a:ln>
        </p:spPr>
        <p:txBody>
          <a:bodyPr spcFirstLastPara="1" wrap="square" lIns="68575" tIns="34275" rIns="68575" bIns="34275" anchor="t" anchorCtr="0">
            <a:noAutofit/>
          </a:bodyPr>
          <a:lstStyle>
            <a:lvl1pPr marL="457200" lvl="0" indent="-228600" algn="l" rtl="0">
              <a:spcBef>
                <a:spcPts val="200"/>
              </a:spcBef>
              <a:spcAft>
                <a:spcPts val="0"/>
              </a:spcAft>
              <a:buClr>
                <a:schemeClr val="dk1"/>
              </a:buClr>
              <a:buSzPts val="1900"/>
              <a:buNone/>
              <a:defRPr sz="1900"/>
            </a:lvl1pPr>
            <a:lvl2pPr marL="914400" lvl="1" indent="-228600" algn="l" rtl="0">
              <a:spcBef>
                <a:spcPts val="200"/>
              </a:spcBef>
              <a:spcAft>
                <a:spcPts val="0"/>
              </a:spcAft>
              <a:buClr>
                <a:schemeClr val="dk1"/>
              </a:buClr>
              <a:buSzPts val="1700"/>
              <a:buNone/>
              <a:defRPr sz="1700"/>
            </a:lvl2pPr>
            <a:lvl3pPr marL="1371600" lvl="2" indent="-228600" algn="l" rtl="0">
              <a:spcBef>
                <a:spcPts val="200"/>
              </a:spcBef>
              <a:spcAft>
                <a:spcPts val="0"/>
              </a:spcAft>
              <a:buClr>
                <a:schemeClr val="dk1"/>
              </a:buClr>
              <a:buSzPts val="1600"/>
              <a:buNone/>
              <a:defRPr sz="1600"/>
            </a:lvl3pPr>
            <a:lvl4pPr marL="1828800" lvl="3" indent="-228600" algn="l" rtl="0">
              <a:spcBef>
                <a:spcPts val="100"/>
              </a:spcBef>
              <a:spcAft>
                <a:spcPts val="0"/>
              </a:spcAft>
              <a:buClr>
                <a:schemeClr val="dk1"/>
              </a:buClr>
              <a:buSzPts val="1500"/>
              <a:buNone/>
              <a:defRPr/>
            </a:lvl4pPr>
            <a:lvl5pPr marL="2286000" lvl="4" indent="-228600" algn="l" rtl="0">
              <a:spcBef>
                <a:spcPts val="100"/>
              </a:spcBef>
              <a:spcAft>
                <a:spcPts val="0"/>
              </a:spcAft>
              <a:buClr>
                <a:schemeClr val="dk1"/>
              </a:buClr>
              <a:buSzPts val="1500"/>
              <a:buNone/>
              <a:defRPr/>
            </a:lvl5pPr>
            <a:lvl6pPr marL="2743200" lvl="5" indent="-228600" algn="l" rtl="0">
              <a:spcBef>
                <a:spcPts val="100"/>
              </a:spcBef>
              <a:spcAft>
                <a:spcPts val="0"/>
              </a:spcAft>
              <a:buClr>
                <a:schemeClr val="dk1"/>
              </a:buClr>
              <a:buSzPts val="1500"/>
              <a:buNone/>
              <a:defRPr/>
            </a:lvl6pPr>
            <a:lvl7pPr marL="3200400" lvl="6" indent="-228600" algn="l" rtl="0">
              <a:spcBef>
                <a:spcPts val="100"/>
              </a:spcBef>
              <a:spcAft>
                <a:spcPts val="0"/>
              </a:spcAft>
              <a:buClr>
                <a:schemeClr val="dk1"/>
              </a:buClr>
              <a:buSzPts val="1500"/>
              <a:buNone/>
              <a:defRPr/>
            </a:lvl7pPr>
            <a:lvl8pPr marL="3657600" lvl="7" indent="-228600" algn="l" rtl="0">
              <a:spcBef>
                <a:spcPts val="100"/>
              </a:spcBef>
              <a:spcAft>
                <a:spcPts val="0"/>
              </a:spcAft>
              <a:buClr>
                <a:schemeClr val="dk1"/>
              </a:buClr>
              <a:buSzPts val="1500"/>
              <a:buNone/>
              <a:defRPr/>
            </a:lvl8pPr>
            <a:lvl9pPr marL="4114800" lvl="8" indent="-228600" algn="l" rtl="0">
              <a:spcBef>
                <a:spcPts val="100"/>
              </a:spcBef>
              <a:spcAft>
                <a:spcPts val="0"/>
              </a:spcAft>
              <a:buClr>
                <a:schemeClr val="dk1"/>
              </a:buClr>
              <a:buSzPts val="1500"/>
              <a:buNone/>
              <a:defRPr/>
            </a:lvl9pPr>
          </a:lstStyle>
          <a:p>
            <a:endParaRPr/>
          </a:p>
        </p:txBody>
      </p:sp>
      <p:sp>
        <p:nvSpPr>
          <p:cNvPr id="57" name="Google Shape;57;p8"/>
          <p:cNvSpPr txBox="1">
            <a:spLocks noGrp="1"/>
          </p:cNvSpPr>
          <p:nvPr>
            <p:ph type="subTitle" idx="2"/>
          </p:nvPr>
        </p:nvSpPr>
        <p:spPr>
          <a:xfrm>
            <a:off x="457200" y="3271825"/>
            <a:ext cx="3300300" cy="1114500"/>
          </a:xfrm>
          <a:prstGeom prst="rect">
            <a:avLst/>
          </a:prstGeom>
        </p:spPr>
        <p:txBody>
          <a:bodyPr spcFirstLastPara="1" wrap="square" lIns="68575" tIns="34275" rIns="68575" bIns="34275" anchor="t" anchorCtr="0">
            <a:noAutofit/>
          </a:bodyPr>
          <a:lstStyle>
            <a:lvl1pPr lvl="0" rtl="0">
              <a:spcBef>
                <a:spcPts val="500"/>
              </a:spcBef>
              <a:spcAft>
                <a:spcPts val="0"/>
              </a:spcAft>
              <a:buSzPts val="2400"/>
              <a:buNone/>
              <a:defRPr/>
            </a:lvl1pPr>
            <a:lvl2pPr lvl="1" rtl="0">
              <a:spcBef>
                <a:spcPts val="400"/>
              </a:spcBef>
              <a:spcAft>
                <a:spcPts val="0"/>
              </a:spcAft>
              <a:buSzPts val="2100"/>
              <a:buNone/>
              <a:defRPr/>
            </a:lvl2pPr>
            <a:lvl3pPr lvl="2" rtl="0">
              <a:spcBef>
                <a:spcPts val="400"/>
              </a:spcBef>
              <a:spcAft>
                <a:spcPts val="0"/>
              </a:spcAft>
              <a:buSzPts val="1800"/>
              <a:buNone/>
              <a:defRPr/>
            </a:lvl3pPr>
            <a:lvl4pPr lvl="3" rtl="0">
              <a:spcBef>
                <a:spcPts val="300"/>
              </a:spcBef>
              <a:spcAft>
                <a:spcPts val="0"/>
              </a:spcAft>
              <a:buSzPts val="1500"/>
              <a:buNone/>
              <a:defRPr/>
            </a:lvl4pPr>
            <a:lvl5pPr lvl="4" rtl="0">
              <a:spcBef>
                <a:spcPts val="300"/>
              </a:spcBef>
              <a:spcAft>
                <a:spcPts val="0"/>
              </a:spcAft>
              <a:buSzPts val="1500"/>
              <a:buNone/>
              <a:defRPr/>
            </a:lvl5pPr>
            <a:lvl6pPr lvl="5" rtl="0">
              <a:spcBef>
                <a:spcPts val="300"/>
              </a:spcBef>
              <a:spcAft>
                <a:spcPts val="0"/>
              </a:spcAft>
              <a:buSzPts val="1500"/>
              <a:buNone/>
              <a:defRPr/>
            </a:lvl6pPr>
            <a:lvl7pPr lvl="6" rtl="0">
              <a:spcBef>
                <a:spcPts val="300"/>
              </a:spcBef>
              <a:spcAft>
                <a:spcPts val="0"/>
              </a:spcAft>
              <a:buSzPts val="1500"/>
              <a:buNone/>
              <a:defRPr/>
            </a:lvl7pPr>
            <a:lvl8pPr lvl="7" rtl="0">
              <a:spcBef>
                <a:spcPts val="300"/>
              </a:spcBef>
              <a:spcAft>
                <a:spcPts val="0"/>
              </a:spcAft>
              <a:buSzPts val="1500"/>
              <a:buNone/>
              <a:defRPr/>
            </a:lvl8pPr>
            <a:lvl9pPr lvl="8" rtl="0">
              <a:spcBef>
                <a:spcPts val="300"/>
              </a:spcBef>
              <a:spcAft>
                <a:spcPts val="0"/>
              </a:spcAft>
              <a:buSzPts val="1500"/>
              <a:buNone/>
              <a:defRPr/>
            </a:lvl9pPr>
          </a:lstStyle>
          <a:p>
            <a:endParaRPr/>
          </a:p>
        </p:txBody>
      </p:sp>
      <p:pic>
        <p:nvPicPr>
          <p:cNvPr id="58" name="Google Shape;58;p8"/>
          <p:cNvPicPr preferRelativeResize="0"/>
          <p:nvPr/>
        </p:nvPicPr>
        <p:blipFill>
          <a:blip r:embed="rId2">
            <a:alphaModFix/>
          </a:blip>
          <a:stretch>
            <a:fillRect/>
          </a:stretch>
        </p:blipFill>
        <p:spPr>
          <a:xfrm>
            <a:off x="7467600" y="4592775"/>
            <a:ext cx="1597013" cy="4745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lf 1 1">
  <p:cSld name="PICTURE_WITH_CAPTION_TEXT_1_1">
    <p:spTree>
      <p:nvGrpSpPr>
        <p:cNvPr id="1" name="Shape 59"/>
        <p:cNvGrpSpPr/>
        <p:nvPr/>
      </p:nvGrpSpPr>
      <p:grpSpPr>
        <a:xfrm>
          <a:off x="0" y="0"/>
          <a:ext cx="0" cy="0"/>
          <a:chOff x="0" y="0"/>
          <a:chExt cx="0" cy="0"/>
        </a:xfrm>
      </p:grpSpPr>
      <p:sp>
        <p:nvSpPr>
          <p:cNvPr id="60" name="Google Shape;60;p9"/>
          <p:cNvSpPr/>
          <p:nvPr/>
        </p:nvSpPr>
        <p:spPr>
          <a:xfrm>
            <a:off x="-71425" y="-128575"/>
            <a:ext cx="4671900" cy="53433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9"/>
          <p:cNvSpPr txBox="1">
            <a:spLocks noGrp="1"/>
          </p:cNvSpPr>
          <p:nvPr>
            <p:ph type="title"/>
          </p:nvPr>
        </p:nvSpPr>
        <p:spPr>
          <a:xfrm>
            <a:off x="457200" y="700075"/>
            <a:ext cx="3500400" cy="2471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rgbClr val="8E754C"/>
              </a:buClr>
              <a:buSzPts val="5000"/>
              <a:buNone/>
              <a:defRPr sz="4300" b="1">
                <a:solidFill>
                  <a:srgbClr val="8E754C"/>
                </a:solidFill>
              </a:defRPr>
            </a:lvl1pPr>
            <a:lvl2pPr lvl="1" algn="ctr" rtl="0">
              <a:spcBef>
                <a:spcPts val="0"/>
              </a:spcBef>
              <a:spcAft>
                <a:spcPts val="0"/>
              </a:spcAft>
              <a:buClr>
                <a:srgbClr val="FFFFFF"/>
              </a:buClr>
              <a:buSzPts val="5000"/>
              <a:buNone/>
              <a:defRPr sz="7200">
                <a:solidFill>
                  <a:srgbClr val="FFFFFF"/>
                </a:solidFill>
              </a:defRPr>
            </a:lvl2pPr>
            <a:lvl3pPr lvl="2" algn="ctr" rtl="0">
              <a:spcBef>
                <a:spcPts val="0"/>
              </a:spcBef>
              <a:spcAft>
                <a:spcPts val="0"/>
              </a:spcAft>
              <a:buClr>
                <a:srgbClr val="FFFFFF"/>
              </a:buClr>
              <a:buSzPts val="5000"/>
              <a:buNone/>
              <a:defRPr sz="7200">
                <a:solidFill>
                  <a:srgbClr val="FFFFFF"/>
                </a:solidFill>
              </a:defRPr>
            </a:lvl3pPr>
            <a:lvl4pPr lvl="3" algn="ctr" rtl="0">
              <a:spcBef>
                <a:spcPts val="0"/>
              </a:spcBef>
              <a:spcAft>
                <a:spcPts val="0"/>
              </a:spcAft>
              <a:buClr>
                <a:srgbClr val="FFFFFF"/>
              </a:buClr>
              <a:buSzPts val="5000"/>
              <a:buNone/>
              <a:defRPr sz="7200">
                <a:solidFill>
                  <a:srgbClr val="FFFFFF"/>
                </a:solidFill>
              </a:defRPr>
            </a:lvl4pPr>
            <a:lvl5pPr lvl="4" algn="ctr" rtl="0">
              <a:spcBef>
                <a:spcPts val="0"/>
              </a:spcBef>
              <a:spcAft>
                <a:spcPts val="0"/>
              </a:spcAft>
              <a:buClr>
                <a:srgbClr val="FFFFFF"/>
              </a:buClr>
              <a:buSzPts val="5000"/>
              <a:buNone/>
              <a:defRPr sz="7200">
                <a:solidFill>
                  <a:srgbClr val="FFFFFF"/>
                </a:solidFill>
              </a:defRPr>
            </a:lvl5pPr>
            <a:lvl6pPr lvl="5" algn="ctr" rtl="0">
              <a:spcBef>
                <a:spcPts val="0"/>
              </a:spcBef>
              <a:spcAft>
                <a:spcPts val="0"/>
              </a:spcAft>
              <a:buClr>
                <a:srgbClr val="FFFFFF"/>
              </a:buClr>
              <a:buSzPts val="5000"/>
              <a:buNone/>
              <a:defRPr sz="7200">
                <a:solidFill>
                  <a:srgbClr val="FFFFFF"/>
                </a:solidFill>
              </a:defRPr>
            </a:lvl6pPr>
            <a:lvl7pPr lvl="6" algn="ctr" rtl="0">
              <a:spcBef>
                <a:spcPts val="0"/>
              </a:spcBef>
              <a:spcAft>
                <a:spcPts val="0"/>
              </a:spcAft>
              <a:buClr>
                <a:srgbClr val="FFFFFF"/>
              </a:buClr>
              <a:buSzPts val="5000"/>
              <a:buNone/>
              <a:defRPr sz="7200">
                <a:solidFill>
                  <a:srgbClr val="FFFFFF"/>
                </a:solidFill>
              </a:defRPr>
            </a:lvl7pPr>
            <a:lvl8pPr lvl="7" algn="ctr" rtl="0">
              <a:spcBef>
                <a:spcPts val="0"/>
              </a:spcBef>
              <a:spcAft>
                <a:spcPts val="0"/>
              </a:spcAft>
              <a:buClr>
                <a:srgbClr val="FFFFFF"/>
              </a:buClr>
              <a:buSzPts val="5000"/>
              <a:buNone/>
              <a:defRPr sz="7200">
                <a:solidFill>
                  <a:srgbClr val="FFFFFF"/>
                </a:solidFill>
              </a:defRPr>
            </a:lvl8pPr>
            <a:lvl9pPr lvl="8" algn="ctr" rtl="0">
              <a:spcBef>
                <a:spcPts val="0"/>
              </a:spcBef>
              <a:spcAft>
                <a:spcPts val="0"/>
              </a:spcAft>
              <a:buClr>
                <a:srgbClr val="FFFFFF"/>
              </a:buClr>
              <a:buSzPts val="5000"/>
              <a:buNone/>
              <a:defRPr sz="7200">
                <a:solidFill>
                  <a:srgbClr val="FFFFFF"/>
                </a:solidFill>
              </a:defRPr>
            </a:lvl9pPr>
          </a:lstStyle>
          <a:p>
            <a:endParaRPr/>
          </a:p>
        </p:txBody>
      </p:sp>
      <p:sp>
        <p:nvSpPr>
          <p:cNvPr id="62" name="Google Shape;62;p9"/>
          <p:cNvSpPr txBox="1">
            <a:spLocks noGrp="1"/>
          </p:cNvSpPr>
          <p:nvPr>
            <p:ph type="body" idx="1"/>
          </p:nvPr>
        </p:nvSpPr>
        <p:spPr>
          <a:xfrm>
            <a:off x="4886321" y="767950"/>
            <a:ext cx="3800400" cy="603600"/>
          </a:xfrm>
          <a:prstGeom prst="rect">
            <a:avLst/>
          </a:prstGeom>
          <a:noFill/>
          <a:ln>
            <a:noFill/>
          </a:ln>
        </p:spPr>
        <p:txBody>
          <a:bodyPr spcFirstLastPara="1" wrap="square" lIns="68575" tIns="34275" rIns="68575" bIns="34275" anchor="t" anchorCtr="0">
            <a:noAutofit/>
          </a:bodyPr>
          <a:lstStyle>
            <a:lvl1pPr marL="457200" lvl="0" indent="-228600" algn="l" rtl="0">
              <a:spcBef>
                <a:spcPts val="200"/>
              </a:spcBef>
              <a:spcAft>
                <a:spcPts val="0"/>
              </a:spcAft>
              <a:buClr>
                <a:schemeClr val="dk1"/>
              </a:buClr>
              <a:buSzPts val="1900"/>
              <a:buNone/>
              <a:defRPr sz="1900"/>
            </a:lvl1pPr>
            <a:lvl2pPr marL="914400" lvl="1" indent="-228600" algn="l" rtl="0">
              <a:spcBef>
                <a:spcPts val="200"/>
              </a:spcBef>
              <a:spcAft>
                <a:spcPts val="0"/>
              </a:spcAft>
              <a:buClr>
                <a:schemeClr val="dk1"/>
              </a:buClr>
              <a:buSzPts val="1700"/>
              <a:buNone/>
              <a:defRPr sz="1700"/>
            </a:lvl2pPr>
            <a:lvl3pPr marL="1371600" lvl="2" indent="-228600" algn="l" rtl="0">
              <a:spcBef>
                <a:spcPts val="200"/>
              </a:spcBef>
              <a:spcAft>
                <a:spcPts val="0"/>
              </a:spcAft>
              <a:buClr>
                <a:schemeClr val="dk1"/>
              </a:buClr>
              <a:buSzPts val="1600"/>
              <a:buNone/>
              <a:defRPr sz="1600"/>
            </a:lvl3pPr>
            <a:lvl4pPr marL="1828800" lvl="3" indent="-228600" algn="l" rtl="0">
              <a:spcBef>
                <a:spcPts val="100"/>
              </a:spcBef>
              <a:spcAft>
                <a:spcPts val="0"/>
              </a:spcAft>
              <a:buClr>
                <a:schemeClr val="dk1"/>
              </a:buClr>
              <a:buSzPts val="1500"/>
              <a:buNone/>
              <a:defRPr/>
            </a:lvl4pPr>
            <a:lvl5pPr marL="2286000" lvl="4" indent="-228600" algn="l" rtl="0">
              <a:spcBef>
                <a:spcPts val="100"/>
              </a:spcBef>
              <a:spcAft>
                <a:spcPts val="0"/>
              </a:spcAft>
              <a:buClr>
                <a:schemeClr val="dk1"/>
              </a:buClr>
              <a:buSzPts val="1500"/>
              <a:buNone/>
              <a:defRPr/>
            </a:lvl5pPr>
            <a:lvl6pPr marL="2743200" lvl="5" indent="-228600" algn="l" rtl="0">
              <a:spcBef>
                <a:spcPts val="100"/>
              </a:spcBef>
              <a:spcAft>
                <a:spcPts val="0"/>
              </a:spcAft>
              <a:buClr>
                <a:schemeClr val="dk1"/>
              </a:buClr>
              <a:buSzPts val="1500"/>
              <a:buNone/>
              <a:defRPr/>
            </a:lvl6pPr>
            <a:lvl7pPr marL="3200400" lvl="6" indent="-228600" algn="l" rtl="0">
              <a:spcBef>
                <a:spcPts val="100"/>
              </a:spcBef>
              <a:spcAft>
                <a:spcPts val="0"/>
              </a:spcAft>
              <a:buClr>
                <a:schemeClr val="dk1"/>
              </a:buClr>
              <a:buSzPts val="1500"/>
              <a:buNone/>
              <a:defRPr/>
            </a:lvl7pPr>
            <a:lvl8pPr marL="3657600" lvl="7" indent="-228600" algn="l" rtl="0">
              <a:spcBef>
                <a:spcPts val="100"/>
              </a:spcBef>
              <a:spcAft>
                <a:spcPts val="0"/>
              </a:spcAft>
              <a:buClr>
                <a:schemeClr val="dk1"/>
              </a:buClr>
              <a:buSzPts val="1500"/>
              <a:buNone/>
              <a:defRPr/>
            </a:lvl8pPr>
            <a:lvl9pPr marL="4114800" lvl="8" indent="-228600" algn="l" rtl="0">
              <a:spcBef>
                <a:spcPts val="100"/>
              </a:spcBef>
              <a:spcAft>
                <a:spcPts val="0"/>
              </a:spcAft>
              <a:buClr>
                <a:schemeClr val="dk1"/>
              </a:buClr>
              <a:buSzPts val="1500"/>
              <a:buNone/>
              <a:defRPr/>
            </a:lvl9pPr>
          </a:lstStyle>
          <a:p>
            <a:endParaRPr/>
          </a:p>
        </p:txBody>
      </p:sp>
      <p:sp>
        <p:nvSpPr>
          <p:cNvPr id="63" name="Google Shape;63;p9"/>
          <p:cNvSpPr txBox="1">
            <a:spLocks noGrp="1"/>
          </p:cNvSpPr>
          <p:nvPr>
            <p:ph type="subTitle" idx="2"/>
          </p:nvPr>
        </p:nvSpPr>
        <p:spPr>
          <a:xfrm>
            <a:off x="457200" y="3271825"/>
            <a:ext cx="3300300" cy="1114500"/>
          </a:xfrm>
          <a:prstGeom prst="rect">
            <a:avLst/>
          </a:prstGeom>
        </p:spPr>
        <p:txBody>
          <a:bodyPr spcFirstLastPara="1" wrap="square" lIns="68575" tIns="34275" rIns="68575" bIns="34275" anchor="t" anchorCtr="0">
            <a:noAutofit/>
          </a:bodyPr>
          <a:lstStyle>
            <a:lvl1pPr lvl="0" rtl="0">
              <a:spcBef>
                <a:spcPts val="500"/>
              </a:spcBef>
              <a:spcAft>
                <a:spcPts val="0"/>
              </a:spcAft>
              <a:buClr>
                <a:srgbClr val="3854A6"/>
              </a:buClr>
              <a:buSzPts val="2400"/>
              <a:buNone/>
              <a:defRPr>
                <a:solidFill>
                  <a:srgbClr val="3854A6"/>
                </a:solidFill>
              </a:defRPr>
            </a:lvl1pPr>
            <a:lvl2pPr lvl="1" rtl="0">
              <a:spcBef>
                <a:spcPts val="400"/>
              </a:spcBef>
              <a:spcAft>
                <a:spcPts val="0"/>
              </a:spcAft>
              <a:buClr>
                <a:srgbClr val="3854A6"/>
              </a:buClr>
              <a:buSzPts val="2100"/>
              <a:buNone/>
              <a:defRPr>
                <a:solidFill>
                  <a:srgbClr val="3854A6"/>
                </a:solidFill>
              </a:defRPr>
            </a:lvl2pPr>
            <a:lvl3pPr lvl="2" rtl="0">
              <a:spcBef>
                <a:spcPts val="400"/>
              </a:spcBef>
              <a:spcAft>
                <a:spcPts val="0"/>
              </a:spcAft>
              <a:buClr>
                <a:srgbClr val="3854A6"/>
              </a:buClr>
              <a:buSzPts val="1800"/>
              <a:buNone/>
              <a:defRPr>
                <a:solidFill>
                  <a:srgbClr val="3854A6"/>
                </a:solidFill>
              </a:defRPr>
            </a:lvl3pPr>
            <a:lvl4pPr lvl="3" rtl="0">
              <a:spcBef>
                <a:spcPts val="300"/>
              </a:spcBef>
              <a:spcAft>
                <a:spcPts val="0"/>
              </a:spcAft>
              <a:buClr>
                <a:srgbClr val="3854A6"/>
              </a:buClr>
              <a:buSzPts val="1500"/>
              <a:buNone/>
              <a:defRPr>
                <a:solidFill>
                  <a:srgbClr val="3854A6"/>
                </a:solidFill>
              </a:defRPr>
            </a:lvl4pPr>
            <a:lvl5pPr lvl="4" rtl="0">
              <a:spcBef>
                <a:spcPts val="300"/>
              </a:spcBef>
              <a:spcAft>
                <a:spcPts val="0"/>
              </a:spcAft>
              <a:buClr>
                <a:srgbClr val="3854A6"/>
              </a:buClr>
              <a:buSzPts val="1500"/>
              <a:buNone/>
              <a:defRPr>
                <a:solidFill>
                  <a:srgbClr val="3854A6"/>
                </a:solidFill>
              </a:defRPr>
            </a:lvl5pPr>
            <a:lvl6pPr lvl="5" rtl="0">
              <a:spcBef>
                <a:spcPts val="300"/>
              </a:spcBef>
              <a:spcAft>
                <a:spcPts val="0"/>
              </a:spcAft>
              <a:buClr>
                <a:srgbClr val="3854A6"/>
              </a:buClr>
              <a:buSzPts val="1500"/>
              <a:buNone/>
              <a:defRPr>
                <a:solidFill>
                  <a:srgbClr val="3854A6"/>
                </a:solidFill>
              </a:defRPr>
            </a:lvl6pPr>
            <a:lvl7pPr lvl="6" rtl="0">
              <a:spcBef>
                <a:spcPts val="300"/>
              </a:spcBef>
              <a:spcAft>
                <a:spcPts val="0"/>
              </a:spcAft>
              <a:buClr>
                <a:srgbClr val="3854A6"/>
              </a:buClr>
              <a:buSzPts val="1500"/>
              <a:buNone/>
              <a:defRPr>
                <a:solidFill>
                  <a:srgbClr val="3854A6"/>
                </a:solidFill>
              </a:defRPr>
            </a:lvl7pPr>
            <a:lvl8pPr lvl="7" rtl="0">
              <a:spcBef>
                <a:spcPts val="300"/>
              </a:spcBef>
              <a:spcAft>
                <a:spcPts val="0"/>
              </a:spcAft>
              <a:buClr>
                <a:srgbClr val="3854A6"/>
              </a:buClr>
              <a:buSzPts val="1500"/>
              <a:buNone/>
              <a:defRPr>
                <a:solidFill>
                  <a:srgbClr val="3854A6"/>
                </a:solidFill>
              </a:defRPr>
            </a:lvl8pPr>
            <a:lvl9pPr lvl="8" rtl="0">
              <a:spcBef>
                <a:spcPts val="300"/>
              </a:spcBef>
              <a:spcAft>
                <a:spcPts val="0"/>
              </a:spcAft>
              <a:buClr>
                <a:srgbClr val="3854A6"/>
              </a:buClr>
              <a:buSzPts val="1500"/>
              <a:buNone/>
              <a:defRPr>
                <a:solidFill>
                  <a:srgbClr val="3854A6"/>
                </a:solidFill>
              </a:defRPr>
            </a:lvl9pPr>
          </a:lstStyle>
          <a:p>
            <a:endParaRPr/>
          </a:p>
        </p:txBody>
      </p:sp>
      <p:pic>
        <p:nvPicPr>
          <p:cNvPr id="64" name="Google Shape;64;p9"/>
          <p:cNvPicPr preferRelativeResize="0"/>
          <p:nvPr/>
        </p:nvPicPr>
        <p:blipFill>
          <a:blip r:embed="rId2">
            <a:alphaModFix/>
          </a:blip>
          <a:stretch>
            <a:fillRect/>
          </a:stretch>
        </p:blipFill>
        <p:spPr>
          <a:xfrm>
            <a:off x="7467600" y="4592775"/>
            <a:ext cx="1597013" cy="4745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alf 1 1 1">
  <p:cSld name="PICTURE_WITH_CAPTION_TEXT_1_1_1">
    <p:spTree>
      <p:nvGrpSpPr>
        <p:cNvPr id="1" name="Shape 65"/>
        <p:cNvGrpSpPr/>
        <p:nvPr/>
      </p:nvGrpSpPr>
      <p:grpSpPr>
        <a:xfrm>
          <a:off x="0" y="0"/>
          <a:ext cx="0" cy="0"/>
          <a:chOff x="0" y="0"/>
          <a:chExt cx="0" cy="0"/>
        </a:xfrm>
      </p:grpSpPr>
      <p:sp>
        <p:nvSpPr>
          <p:cNvPr id="66" name="Google Shape;66;p10"/>
          <p:cNvSpPr/>
          <p:nvPr/>
        </p:nvSpPr>
        <p:spPr>
          <a:xfrm>
            <a:off x="0" y="0"/>
            <a:ext cx="46005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7" name="Google Shape;67;p10"/>
          <p:cNvPicPr preferRelativeResize="0"/>
          <p:nvPr/>
        </p:nvPicPr>
        <p:blipFill>
          <a:blip r:embed="rId2">
            <a:alphaModFix/>
          </a:blip>
          <a:stretch>
            <a:fillRect/>
          </a:stretch>
        </p:blipFill>
        <p:spPr>
          <a:xfrm>
            <a:off x="364329" y="671546"/>
            <a:ext cx="3800400" cy="3800400"/>
          </a:xfrm>
          <a:prstGeom prst="rect">
            <a:avLst/>
          </a:prstGeom>
          <a:noFill/>
          <a:ln>
            <a:noFill/>
          </a:ln>
        </p:spPr>
      </p:pic>
      <p:sp>
        <p:nvSpPr>
          <p:cNvPr id="68" name="Google Shape;68;p10"/>
          <p:cNvSpPr txBox="1">
            <a:spLocks noGrp="1"/>
          </p:cNvSpPr>
          <p:nvPr>
            <p:ph type="body" idx="1"/>
          </p:nvPr>
        </p:nvSpPr>
        <p:spPr>
          <a:xfrm>
            <a:off x="4886321" y="767950"/>
            <a:ext cx="3800400" cy="603600"/>
          </a:xfrm>
          <a:prstGeom prst="rect">
            <a:avLst/>
          </a:prstGeom>
          <a:noFill/>
          <a:ln>
            <a:noFill/>
          </a:ln>
        </p:spPr>
        <p:txBody>
          <a:bodyPr spcFirstLastPara="1" wrap="square" lIns="68575" tIns="34275" rIns="68575" bIns="34275" anchor="t" anchorCtr="0">
            <a:noAutofit/>
          </a:bodyPr>
          <a:lstStyle>
            <a:lvl1pPr marL="457200" lvl="0" indent="-228600" algn="l" rtl="0">
              <a:spcBef>
                <a:spcPts val="200"/>
              </a:spcBef>
              <a:spcAft>
                <a:spcPts val="0"/>
              </a:spcAft>
              <a:buClr>
                <a:schemeClr val="dk1"/>
              </a:buClr>
              <a:buSzPts val="1900"/>
              <a:buNone/>
              <a:defRPr sz="1900"/>
            </a:lvl1pPr>
            <a:lvl2pPr marL="914400" lvl="1" indent="-228600" algn="l" rtl="0">
              <a:spcBef>
                <a:spcPts val="200"/>
              </a:spcBef>
              <a:spcAft>
                <a:spcPts val="0"/>
              </a:spcAft>
              <a:buClr>
                <a:schemeClr val="dk1"/>
              </a:buClr>
              <a:buSzPts val="1700"/>
              <a:buNone/>
              <a:defRPr sz="1700"/>
            </a:lvl2pPr>
            <a:lvl3pPr marL="1371600" lvl="2" indent="-228600" algn="l" rtl="0">
              <a:spcBef>
                <a:spcPts val="200"/>
              </a:spcBef>
              <a:spcAft>
                <a:spcPts val="0"/>
              </a:spcAft>
              <a:buClr>
                <a:schemeClr val="dk1"/>
              </a:buClr>
              <a:buSzPts val="1600"/>
              <a:buNone/>
              <a:defRPr sz="1600"/>
            </a:lvl3pPr>
            <a:lvl4pPr marL="1828800" lvl="3" indent="-228600" algn="l" rtl="0">
              <a:spcBef>
                <a:spcPts val="100"/>
              </a:spcBef>
              <a:spcAft>
                <a:spcPts val="0"/>
              </a:spcAft>
              <a:buClr>
                <a:schemeClr val="dk1"/>
              </a:buClr>
              <a:buSzPts val="1500"/>
              <a:buNone/>
              <a:defRPr/>
            </a:lvl4pPr>
            <a:lvl5pPr marL="2286000" lvl="4" indent="-228600" algn="l" rtl="0">
              <a:spcBef>
                <a:spcPts val="100"/>
              </a:spcBef>
              <a:spcAft>
                <a:spcPts val="0"/>
              </a:spcAft>
              <a:buClr>
                <a:schemeClr val="dk1"/>
              </a:buClr>
              <a:buSzPts val="1500"/>
              <a:buNone/>
              <a:defRPr/>
            </a:lvl5pPr>
            <a:lvl6pPr marL="2743200" lvl="5" indent="-228600" algn="l" rtl="0">
              <a:spcBef>
                <a:spcPts val="100"/>
              </a:spcBef>
              <a:spcAft>
                <a:spcPts val="0"/>
              </a:spcAft>
              <a:buClr>
                <a:schemeClr val="dk1"/>
              </a:buClr>
              <a:buSzPts val="1500"/>
              <a:buNone/>
              <a:defRPr/>
            </a:lvl6pPr>
            <a:lvl7pPr marL="3200400" lvl="6" indent="-228600" algn="l" rtl="0">
              <a:spcBef>
                <a:spcPts val="100"/>
              </a:spcBef>
              <a:spcAft>
                <a:spcPts val="0"/>
              </a:spcAft>
              <a:buClr>
                <a:schemeClr val="dk1"/>
              </a:buClr>
              <a:buSzPts val="1500"/>
              <a:buNone/>
              <a:defRPr/>
            </a:lvl7pPr>
            <a:lvl8pPr marL="3657600" lvl="7" indent="-228600" algn="l" rtl="0">
              <a:spcBef>
                <a:spcPts val="100"/>
              </a:spcBef>
              <a:spcAft>
                <a:spcPts val="0"/>
              </a:spcAft>
              <a:buClr>
                <a:schemeClr val="dk1"/>
              </a:buClr>
              <a:buSzPts val="1500"/>
              <a:buNone/>
              <a:defRPr/>
            </a:lvl8pPr>
            <a:lvl9pPr marL="4114800" lvl="8" indent="-228600" algn="l" rtl="0">
              <a:spcBef>
                <a:spcPts val="100"/>
              </a:spcBef>
              <a:spcAft>
                <a:spcPts val="0"/>
              </a:spcAft>
              <a:buClr>
                <a:schemeClr val="dk1"/>
              </a:buClr>
              <a:buSzPts val="1500"/>
              <a:buNone/>
              <a:defRPr/>
            </a:lvl9pPr>
          </a:lstStyle>
          <a:p>
            <a:endParaRPr/>
          </a:p>
        </p:txBody>
      </p:sp>
      <p:pic>
        <p:nvPicPr>
          <p:cNvPr id="69" name="Google Shape;69;p10"/>
          <p:cNvPicPr preferRelativeResize="0"/>
          <p:nvPr/>
        </p:nvPicPr>
        <p:blipFill>
          <a:blip r:embed="rId3">
            <a:alphaModFix/>
          </a:blip>
          <a:stretch>
            <a:fillRect/>
          </a:stretch>
        </p:blipFill>
        <p:spPr>
          <a:xfrm>
            <a:off x="7467600" y="4592775"/>
            <a:ext cx="1597013" cy="4745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0"/>
        <p:cNvGrpSpPr/>
        <p:nvPr/>
      </p:nvGrpSpPr>
      <p:grpSpPr>
        <a:xfrm>
          <a:off x="0" y="0"/>
          <a:ext cx="0" cy="0"/>
          <a:chOff x="0" y="0"/>
          <a:chExt cx="0" cy="0"/>
        </a:xfrm>
      </p:grpSpPr>
      <p:sp>
        <p:nvSpPr>
          <p:cNvPr id="71" name="Google Shape;71;p11"/>
          <p:cNvSpPr/>
          <p:nvPr/>
        </p:nvSpPr>
        <p:spPr>
          <a:xfrm>
            <a:off x="0" y="0"/>
            <a:ext cx="9144000" cy="5143500"/>
          </a:xfrm>
          <a:prstGeom prst="rect">
            <a:avLst/>
          </a:prstGeom>
          <a:gradFill>
            <a:gsLst>
              <a:gs pos="0">
                <a:schemeClr val="dk1"/>
              </a:gs>
              <a:gs pos="29000">
                <a:srgbClr val="1C2A53"/>
              </a:gs>
              <a:gs pos="100000">
                <a:srgbClr val="3854A6"/>
              </a:gs>
            </a:gsLst>
            <a:path path="circle">
              <a:fillToRect l="50000" t="50000" r="50000" b="50000"/>
            </a:path>
            <a:tileRect/>
          </a:gradFill>
          <a:ln>
            <a:noFill/>
          </a:ln>
        </p:spPr>
        <p:txBody>
          <a:bodyPr spcFirstLastPara="1" wrap="square" lIns="27425" tIns="27425" rIns="27425" bIns="27425" anchor="t"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72" name="Google Shape;72;p11"/>
          <p:cNvSpPr/>
          <p:nvPr/>
        </p:nvSpPr>
        <p:spPr>
          <a:xfrm>
            <a:off x="0" y="1644588"/>
            <a:ext cx="9144000" cy="15579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pic>
        <p:nvPicPr>
          <p:cNvPr id="73" name="Google Shape;73;p11" descr="Logo, company name&#10;&#10;Description automatically generated"/>
          <p:cNvPicPr preferRelativeResize="0"/>
          <p:nvPr/>
        </p:nvPicPr>
        <p:blipFill rotWithShape="1">
          <a:blip r:embed="rId2">
            <a:alphaModFix/>
          </a:blip>
          <a:srcRect/>
          <a:stretch/>
        </p:blipFill>
        <p:spPr>
          <a:xfrm>
            <a:off x="216800" y="3385425"/>
            <a:ext cx="1558044" cy="1558025"/>
          </a:xfrm>
          <a:prstGeom prst="rect">
            <a:avLst/>
          </a:prstGeom>
          <a:noFill/>
          <a:ln>
            <a:noFill/>
          </a:ln>
        </p:spPr>
      </p:pic>
      <p:sp>
        <p:nvSpPr>
          <p:cNvPr id="74" name="Google Shape;74;p11"/>
          <p:cNvSpPr txBox="1">
            <a:spLocks noGrp="1"/>
          </p:cNvSpPr>
          <p:nvPr>
            <p:ph type="title"/>
          </p:nvPr>
        </p:nvSpPr>
        <p:spPr>
          <a:xfrm>
            <a:off x="1342950" y="1990263"/>
            <a:ext cx="6458100" cy="1171500"/>
          </a:xfrm>
          <a:prstGeom prst="rect">
            <a:avLst/>
          </a:prstGeom>
        </p:spPr>
        <p:txBody>
          <a:bodyPr spcFirstLastPara="1" wrap="square" lIns="68575" tIns="34275" rIns="68575" bIns="34275" anchor="t" anchorCtr="0">
            <a:noAutofit/>
          </a:bodyPr>
          <a:lstStyle>
            <a:lvl1pPr lvl="0">
              <a:spcBef>
                <a:spcPts val="0"/>
              </a:spcBef>
              <a:spcAft>
                <a:spcPts val="0"/>
              </a:spcAft>
              <a:buClr>
                <a:srgbClr val="8E754C"/>
              </a:buClr>
              <a:buSzPts val="3800"/>
              <a:buNone/>
              <a:defRPr sz="6000">
                <a:solidFill>
                  <a:srgbClr val="8E754C"/>
                </a:solidFill>
              </a:defRPr>
            </a:lvl1pPr>
            <a:lvl2pPr lvl="1">
              <a:spcBef>
                <a:spcPts val="0"/>
              </a:spcBef>
              <a:spcAft>
                <a:spcPts val="0"/>
              </a:spcAft>
              <a:buClr>
                <a:srgbClr val="8E754C"/>
              </a:buClr>
              <a:buSzPts val="3800"/>
              <a:buNone/>
              <a:defRPr sz="6000">
                <a:solidFill>
                  <a:srgbClr val="8E754C"/>
                </a:solidFill>
              </a:defRPr>
            </a:lvl2pPr>
            <a:lvl3pPr lvl="2">
              <a:spcBef>
                <a:spcPts val="0"/>
              </a:spcBef>
              <a:spcAft>
                <a:spcPts val="0"/>
              </a:spcAft>
              <a:buClr>
                <a:srgbClr val="8E754C"/>
              </a:buClr>
              <a:buSzPts val="3800"/>
              <a:buNone/>
              <a:defRPr sz="6000">
                <a:solidFill>
                  <a:srgbClr val="8E754C"/>
                </a:solidFill>
              </a:defRPr>
            </a:lvl3pPr>
            <a:lvl4pPr lvl="3">
              <a:spcBef>
                <a:spcPts val="0"/>
              </a:spcBef>
              <a:spcAft>
                <a:spcPts val="0"/>
              </a:spcAft>
              <a:buClr>
                <a:srgbClr val="8E754C"/>
              </a:buClr>
              <a:buSzPts val="3800"/>
              <a:buNone/>
              <a:defRPr sz="6000">
                <a:solidFill>
                  <a:srgbClr val="8E754C"/>
                </a:solidFill>
              </a:defRPr>
            </a:lvl4pPr>
            <a:lvl5pPr lvl="4">
              <a:spcBef>
                <a:spcPts val="0"/>
              </a:spcBef>
              <a:spcAft>
                <a:spcPts val="0"/>
              </a:spcAft>
              <a:buClr>
                <a:srgbClr val="8E754C"/>
              </a:buClr>
              <a:buSzPts val="3800"/>
              <a:buNone/>
              <a:defRPr sz="6000">
                <a:solidFill>
                  <a:srgbClr val="8E754C"/>
                </a:solidFill>
              </a:defRPr>
            </a:lvl5pPr>
            <a:lvl6pPr lvl="5">
              <a:spcBef>
                <a:spcPts val="0"/>
              </a:spcBef>
              <a:spcAft>
                <a:spcPts val="0"/>
              </a:spcAft>
              <a:buClr>
                <a:srgbClr val="8E754C"/>
              </a:buClr>
              <a:buSzPts val="3800"/>
              <a:buNone/>
              <a:defRPr sz="6000">
                <a:solidFill>
                  <a:srgbClr val="8E754C"/>
                </a:solidFill>
              </a:defRPr>
            </a:lvl6pPr>
            <a:lvl7pPr lvl="6">
              <a:spcBef>
                <a:spcPts val="0"/>
              </a:spcBef>
              <a:spcAft>
                <a:spcPts val="0"/>
              </a:spcAft>
              <a:buClr>
                <a:srgbClr val="8E754C"/>
              </a:buClr>
              <a:buSzPts val="3800"/>
              <a:buNone/>
              <a:defRPr sz="6000">
                <a:solidFill>
                  <a:srgbClr val="8E754C"/>
                </a:solidFill>
              </a:defRPr>
            </a:lvl7pPr>
            <a:lvl8pPr lvl="7">
              <a:spcBef>
                <a:spcPts val="0"/>
              </a:spcBef>
              <a:spcAft>
                <a:spcPts val="0"/>
              </a:spcAft>
              <a:buClr>
                <a:srgbClr val="8E754C"/>
              </a:buClr>
              <a:buSzPts val="3800"/>
              <a:buNone/>
              <a:defRPr sz="6000">
                <a:solidFill>
                  <a:srgbClr val="8E754C"/>
                </a:solidFill>
              </a:defRPr>
            </a:lvl8pPr>
            <a:lvl9pPr lvl="8">
              <a:spcBef>
                <a:spcPts val="0"/>
              </a:spcBef>
              <a:spcAft>
                <a:spcPts val="0"/>
              </a:spcAft>
              <a:buClr>
                <a:srgbClr val="8E754C"/>
              </a:buClr>
              <a:buSzPts val="3800"/>
              <a:buNone/>
              <a:defRPr sz="6000">
                <a:solidFill>
                  <a:srgbClr val="8E754C"/>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2200"/>
              <a:buFont typeface="Bebas Neue"/>
              <a:buNone/>
              <a:defRPr sz="4400" i="0" u="none" strike="noStrike" cap="none">
                <a:solidFill>
                  <a:schemeClr val="dk1"/>
                </a:solidFill>
                <a:latin typeface="Bebas Neue"/>
                <a:ea typeface="Bebas Neue"/>
                <a:cs typeface="Bebas Neue"/>
                <a:sym typeface="Bebas Neue"/>
              </a:defRPr>
            </a:lvl1pPr>
            <a:lvl2pPr marR="0" lvl="1" algn="ctr" rtl="0">
              <a:spcBef>
                <a:spcPts val="0"/>
              </a:spcBef>
              <a:spcAft>
                <a:spcPts val="0"/>
              </a:spcAft>
              <a:buSzPts val="2200"/>
              <a:buFont typeface="Bebas Neue"/>
              <a:buNone/>
              <a:defRPr sz="4400" i="0" u="none" strike="noStrike" cap="none">
                <a:solidFill>
                  <a:schemeClr val="dk1"/>
                </a:solidFill>
                <a:latin typeface="Bebas Neue"/>
                <a:ea typeface="Bebas Neue"/>
                <a:cs typeface="Bebas Neue"/>
                <a:sym typeface="Bebas Neue"/>
              </a:defRPr>
            </a:lvl2pPr>
            <a:lvl3pPr marR="0" lvl="2" algn="ctr" rtl="0">
              <a:spcBef>
                <a:spcPts val="0"/>
              </a:spcBef>
              <a:spcAft>
                <a:spcPts val="0"/>
              </a:spcAft>
              <a:buSzPts val="2200"/>
              <a:buFont typeface="Bebas Neue"/>
              <a:buNone/>
              <a:defRPr sz="4400" i="0" u="none" strike="noStrike" cap="none">
                <a:solidFill>
                  <a:schemeClr val="dk1"/>
                </a:solidFill>
                <a:latin typeface="Bebas Neue"/>
                <a:ea typeface="Bebas Neue"/>
                <a:cs typeface="Bebas Neue"/>
                <a:sym typeface="Bebas Neue"/>
              </a:defRPr>
            </a:lvl3pPr>
            <a:lvl4pPr marR="0" lvl="3" algn="ctr" rtl="0">
              <a:spcBef>
                <a:spcPts val="0"/>
              </a:spcBef>
              <a:spcAft>
                <a:spcPts val="0"/>
              </a:spcAft>
              <a:buSzPts val="2200"/>
              <a:buFont typeface="Bebas Neue"/>
              <a:buNone/>
              <a:defRPr sz="4400" i="0" u="none" strike="noStrike" cap="none">
                <a:solidFill>
                  <a:schemeClr val="dk1"/>
                </a:solidFill>
                <a:latin typeface="Bebas Neue"/>
                <a:ea typeface="Bebas Neue"/>
                <a:cs typeface="Bebas Neue"/>
                <a:sym typeface="Bebas Neue"/>
              </a:defRPr>
            </a:lvl4pPr>
            <a:lvl5pPr marR="0" lvl="4" algn="ctr" rtl="0">
              <a:spcBef>
                <a:spcPts val="0"/>
              </a:spcBef>
              <a:spcAft>
                <a:spcPts val="0"/>
              </a:spcAft>
              <a:buSzPts val="2200"/>
              <a:buFont typeface="Bebas Neue"/>
              <a:buNone/>
              <a:defRPr sz="4400" i="0" u="none" strike="noStrike" cap="none">
                <a:solidFill>
                  <a:schemeClr val="dk1"/>
                </a:solidFill>
                <a:latin typeface="Bebas Neue"/>
                <a:ea typeface="Bebas Neue"/>
                <a:cs typeface="Bebas Neue"/>
                <a:sym typeface="Bebas Neue"/>
              </a:defRPr>
            </a:lvl5pPr>
            <a:lvl6pPr marR="0" lvl="5" algn="ctr" rtl="0">
              <a:spcBef>
                <a:spcPts val="0"/>
              </a:spcBef>
              <a:spcAft>
                <a:spcPts val="0"/>
              </a:spcAft>
              <a:buSzPts val="2200"/>
              <a:buFont typeface="Bebas Neue"/>
              <a:buNone/>
              <a:defRPr sz="4400" i="0" u="none" strike="noStrike" cap="none">
                <a:solidFill>
                  <a:schemeClr val="dk1"/>
                </a:solidFill>
                <a:latin typeface="Bebas Neue"/>
                <a:ea typeface="Bebas Neue"/>
                <a:cs typeface="Bebas Neue"/>
                <a:sym typeface="Bebas Neue"/>
              </a:defRPr>
            </a:lvl6pPr>
            <a:lvl7pPr marR="0" lvl="6" algn="ctr" rtl="0">
              <a:spcBef>
                <a:spcPts val="0"/>
              </a:spcBef>
              <a:spcAft>
                <a:spcPts val="0"/>
              </a:spcAft>
              <a:buSzPts val="2200"/>
              <a:buFont typeface="Bebas Neue"/>
              <a:buNone/>
              <a:defRPr sz="4400" i="0" u="none" strike="noStrike" cap="none">
                <a:solidFill>
                  <a:schemeClr val="dk1"/>
                </a:solidFill>
                <a:latin typeface="Bebas Neue"/>
                <a:ea typeface="Bebas Neue"/>
                <a:cs typeface="Bebas Neue"/>
                <a:sym typeface="Bebas Neue"/>
              </a:defRPr>
            </a:lvl7pPr>
            <a:lvl8pPr marR="0" lvl="7" algn="ctr" rtl="0">
              <a:spcBef>
                <a:spcPts val="0"/>
              </a:spcBef>
              <a:spcAft>
                <a:spcPts val="0"/>
              </a:spcAft>
              <a:buSzPts val="2200"/>
              <a:buFont typeface="Bebas Neue"/>
              <a:buNone/>
              <a:defRPr sz="4400" i="0" u="none" strike="noStrike" cap="none">
                <a:solidFill>
                  <a:schemeClr val="dk1"/>
                </a:solidFill>
                <a:latin typeface="Bebas Neue"/>
                <a:ea typeface="Bebas Neue"/>
                <a:cs typeface="Bebas Neue"/>
                <a:sym typeface="Bebas Neue"/>
              </a:defRPr>
            </a:lvl8pPr>
            <a:lvl9pPr marR="0" lvl="8" algn="ctr" rtl="0">
              <a:spcBef>
                <a:spcPts val="0"/>
              </a:spcBef>
              <a:spcAft>
                <a:spcPts val="0"/>
              </a:spcAft>
              <a:buSzPts val="2200"/>
              <a:buFont typeface="Bebas Neue"/>
              <a:buNone/>
              <a:defRPr sz="4400" i="0" u="none" strike="noStrike" cap="none">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Roboto Condensed"/>
                <a:ea typeface="Roboto Condensed"/>
                <a:cs typeface="Roboto Condensed"/>
                <a:sym typeface="Roboto Condensed"/>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Roboto Condensed"/>
                <a:ea typeface="Roboto Condensed"/>
                <a:cs typeface="Roboto Condensed"/>
                <a:sym typeface="Roboto Condensed"/>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Roboto Condensed"/>
                <a:ea typeface="Roboto Condensed"/>
                <a:cs typeface="Roboto Condensed"/>
                <a:sym typeface="Roboto Condensed"/>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Roboto Condensed"/>
                <a:ea typeface="Roboto Condensed"/>
                <a:cs typeface="Roboto Condensed"/>
                <a:sym typeface="Roboto Condensed"/>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Roboto Condensed"/>
                <a:ea typeface="Roboto Condensed"/>
                <a:cs typeface="Roboto Condensed"/>
                <a:sym typeface="Roboto Condensed"/>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98989"/>
                </a:solidFill>
                <a:latin typeface="Calibri"/>
                <a:ea typeface="Calibri"/>
                <a:cs typeface="Calibri"/>
                <a:sym typeface="Calibri"/>
              </a:defRPr>
            </a:lvl1pPr>
            <a:lvl2pPr marL="0" marR="0" lvl="1" indent="0" algn="r" rtl="0">
              <a:spcBef>
                <a:spcPts val="0"/>
              </a:spcBef>
              <a:buNone/>
              <a:defRPr sz="900" b="0" i="0" u="none" strike="noStrike" cap="none">
                <a:solidFill>
                  <a:srgbClr val="898989"/>
                </a:solidFill>
                <a:latin typeface="Calibri"/>
                <a:ea typeface="Calibri"/>
                <a:cs typeface="Calibri"/>
                <a:sym typeface="Calibri"/>
              </a:defRPr>
            </a:lvl2pPr>
            <a:lvl3pPr marL="0" marR="0" lvl="2" indent="0" algn="r" rtl="0">
              <a:spcBef>
                <a:spcPts val="0"/>
              </a:spcBef>
              <a:buNone/>
              <a:defRPr sz="900" b="0" i="0" u="none" strike="noStrike" cap="none">
                <a:solidFill>
                  <a:srgbClr val="898989"/>
                </a:solidFill>
                <a:latin typeface="Calibri"/>
                <a:ea typeface="Calibri"/>
                <a:cs typeface="Calibri"/>
                <a:sym typeface="Calibri"/>
              </a:defRPr>
            </a:lvl3pPr>
            <a:lvl4pPr marL="0" marR="0" lvl="3" indent="0" algn="r" rtl="0">
              <a:spcBef>
                <a:spcPts val="0"/>
              </a:spcBef>
              <a:buNone/>
              <a:defRPr sz="900" b="0" i="0" u="none" strike="noStrike" cap="none">
                <a:solidFill>
                  <a:srgbClr val="898989"/>
                </a:solidFill>
                <a:latin typeface="Calibri"/>
                <a:ea typeface="Calibri"/>
                <a:cs typeface="Calibri"/>
                <a:sym typeface="Calibri"/>
              </a:defRPr>
            </a:lvl4pPr>
            <a:lvl5pPr marL="0" marR="0" lvl="4" indent="0" algn="r" rtl="0">
              <a:spcBef>
                <a:spcPts val="0"/>
              </a:spcBef>
              <a:buNone/>
              <a:defRPr sz="900" b="0" i="0" u="none" strike="noStrike" cap="none">
                <a:solidFill>
                  <a:srgbClr val="898989"/>
                </a:solidFill>
                <a:latin typeface="Calibri"/>
                <a:ea typeface="Calibri"/>
                <a:cs typeface="Calibri"/>
                <a:sym typeface="Calibri"/>
              </a:defRPr>
            </a:lvl5pPr>
            <a:lvl6pPr marL="0" marR="0" lvl="5" indent="0" algn="r" rtl="0">
              <a:spcBef>
                <a:spcPts val="0"/>
              </a:spcBef>
              <a:buNone/>
              <a:defRPr sz="900" b="0" i="0" u="none" strike="noStrike" cap="none">
                <a:solidFill>
                  <a:srgbClr val="898989"/>
                </a:solidFill>
                <a:latin typeface="Calibri"/>
                <a:ea typeface="Calibri"/>
                <a:cs typeface="Calibri"/>
                <a:sym typeface="Calibri"/>
              </a:defRPr>
            </a:lvl6pPr>
            <a:lvl7pPr marL="0" marR="0" lvl="6" indent="0" algn="r" rtl="0">
              <a:spcBef>
                <a:spcPts val="0"/>
              </a:spcBef>
              <a:buNone/>
              <a:defRPr sz="900" b="0" i="0" u="none" strike="noStrike" cap="none">
                <a:solidFill>
                  <a:srgbClr val="898989"/>
                </a:solidFill>
                <a:latin typeface="Calibri"/>
                <a:ea typeface="Calibri"/>
                <a:cs typeface="Calibri"/>
                <a:sym typeface="Calibri"/>
              </a:defRPr>
            </a:lvl7pPr>
            <a:lvl8pPr marL="0" marR="0" lvl="7" indent="0" algn="r" rtl="0">
              <a:spcBef>
                <a:spcPts val="0"/>
              </a:spcBef>
              <a:buNone/>
              <a:defRPr sz="900" b="0" i="0" u="none" strike="noStrike" cap="none">
                <a:solidFill>
                  <a:srgbClr val="898989"/>
                </a:solidFill>
                <a:latin typeface="Calibri"/>
                <a:ea typeface="Calibri"/>
                <a:cs typeface="Calibri"/>
                <a:sym typeface="Calibri"/>
              </a:defRPr>
            </a:lvl8pPr>
            <a:lvl9pPr marL="0" marR="0" lvl="8" indent="0" algn="r" rtl="0">
              <a:spcBef>
                <a:spcPts val="0"/>
              </a:spcBef>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71" r:id="rId19"/>
    <p:sldLayoutId id="2147483672" r:id="rId20"/>
    <p:sldLayoutId id="2147483673" r:id="rId21"/>
    <p:sldLayoutId id="214748367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radschools.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graduate-schools.petersons.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research.jhu.edu/rdt/funding-opportunities/graduat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lsu.edu/graduateschool/admissions/financial-aid.php" TargetMode="External"/><Relationship Id="rId5" Type="http://schemas.openxmlformats.org/officeDocument/2006/relationships/hyperlink" Target="http://www.honors.lsu.edu/student-support/advising/fellowship-advising/list-of-fellowships" TargetMode="External"/><Relationship Id="rId4" Type="http://schemas.openxmlformats.org/officeDocument/2006/relationships/hyperlink" Target="profellow.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sites.nationalacademies.org/PGA/FordFellowships/index.ht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nsfgrfp.org/"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grants.nih.gov/grants/guide/pa-files/PA-18-666.html"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nifa.usda.gov/sites/default/files/resources/AFRI-fellowships-fact-sheet.pdf"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xfrm>
            <a:off x="0" y="0"/>
            <a:ext cx="9144000" cy="5143500"/>
          </a:xfrm>
          <a:prstGeom prst="rect">
            <a:avLst/>
          </a:prstGeom>
          <a:solidFill>
            <a:schemeClr val="bg1"/>
          </a:solidFill>
        </p:spPr>
        <p:txBody>
          <a:bodyPr spcFirstLastPara="1" wrap="square" lIns="68575" tIns="34275" rIns="68575" bIns="34275" anchor="t" anchorCtr="0">
            <a:noAutofit/>
          </a:bodyPr>
          <a:lstStyle/>
          <a:p>
            <a:pPr marL="0" lvl="0" indent="0" algn="ctr" rtl="0">
              <a:spcBef>
                <a:spcPts val="0"/>
              </a:spcBef>
              <a:spcAft>
                <a:spcPts val="0"/>
              </a:spcAft>
              <a:buNone/>
            </a:pPr>
            <a:br>
              <a:rPr lang="en" dirty="0"/>
            </a:br>
            <a:endParaRPr dirty="0"/>
          </a:p>
        </p:txBody>
      </p:sp>
      <p:pic>
        <p:nvPicPr>
          <p:cNvPr id="3" name="Picture 2" descr="A picture containing indoor, writing implement, stationary, pencil&#10;&#10;Description automatically generated">
            <a:extLst>
              <a:ext uri="{FF2B5EF4-FFF2-40B4-BE49-F238E27FC236}">
                <a16:creationId xmlns:a16="http://schemas.microsoft.com/office/drawing/2014/main" id="{BAB847C6-297C-4F13-9D7C-B066012FE5C4}"/>
              </a:ext>
            </a:extLst>
          </p:cNvPr>
          <p:cNvPicPr>
            <a:picLocks noChangeAspect="1"/>
          </p:cNvPicPr>
          <p:nvPr/>
        </p:nvPicPr>
        <p:blipFill rotWithShape="1">
          <a:blip r:embed="rId3"/>
          <a:srcRect t="34141"/>
          <a:stretch/>
        </p:blipFill>
        <p:spPr>
          <a:xfrm>
            <a:off x="-41564" y="-254981"/>
            <a:ext cx="9185564" cy="5398481"/>
          </a:xfrm>
          <a:prstGeom prst="rect">
            <a:avLst/>
          </a:prstGeom>
        </p:spPr>
      </p:pic>
      <p:sp>
        <p:nvSpPr>
          <p:cNvPr id="5" name="Google Shape;304;p38">
            <a:extLst>
              <a:ext uri="{FF2B5EF4-FFF2-40B4-BE49-F238E27FC236}">
                <a16:creationId xmlns:a16="http://schemas.microsoft.com/office/drawing/2014/main" id="{D06B2107-C3A0-4C1C-9D36-8DD7958B3D1B}"/>
              </a:ext>
            </a:extLst>
          </p:cNvPr>
          <p:cNvSpPr txBox="1">
            <a:spLocks/>
          </p:cNvSpPr>
          <p:nvPr/>
        </p:nvSpPr>
        <p:spPr>
          <a:xfrm>
            <a:off x="109102" y="153188"/>
            <a:ext cx="7616537" cy="11715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8E754C"/>
              </a:buClr>
              <a:buSzPts val="3800"/>
              <a:buFont typeface="Bebas Neue"/>
              <a:buNone/>
              <a:defRPr sz="6000" b="0" i="0" u="none" strike="noStrike" cap="none">
                <a:solidFill>
                  <a:srgbClr val="8E754C"/>
                </a:solidFill>
                <a:latin typeface="Bebas Neue"/>
                <a:ea typeface="Bebas Neue"/>
                <a:cs typeface="Bebas Neue"/>
                <a:sym typeface="Bebas Neue"/>
              </a:defRPr>
            </a:lvl1pPr>
            <a:lvl2pPr marR="0" lvl="1" algn="ctr" rtl="0">
              <a:lnSpc>
                <a:spcPct val="100000"/>
              </a:lnSpc>
              <a:spcBef>
                <a:spcPts val="0"/>
              </a:spcBef>
              <a:spcAft>
                <a:spcPts val="0"/>
              </a:spcAft>
              <a:buClr>
                <a:srgbClr val="8E754C"/>
              </a:buClr>
              <a:buSzPts val="3800"/>
              <a:buFont typeface="Bebas Neue"/>
              <a:buNone/>
              <a:defRPr sz="6000" b="0" i="0" u="none" strike="noStrike" cap="none">
                <a:solidFill>
                  <a:srgbClr val="8E754C"/>
                </a:solidFill>
                <a:latin typeface="Bebas Neue"/>
                <a:ea typeface="Bebas Neue"/>
                <a:cs typeface="Bebas Neue"/>
                <a:sym typeface="Bebas Neue"/>
              </a:defRPr>
            </a:lvl2pPr>
            <a:lvl3pPr marR="0" lvl="2" algn="ctr" rtl="0">
              <a:lnSpc>
                <a:spcPct val="100000"/>
              </a:lnSpc>
              <a:spcBef>
                <a:spcPts val="0"/>
              </a:spcBef>
              <a:spcAft>
                <a:spcPts val="0"/>
              </a:spcAft>
              <a:buClr>
                <a:srgbClr val="8E754C"/>
              </a:buClr>
              <a:buSzPts val="3800"/>
              <a:buFont typeface="Bebas Neue"/>
              <a:buNone/>
              <a:defRPr sz="6000" b="0" i="0" u="none" strike="noStrike" cap="none">
                <a:solidFill>
                  <a:srgbClr val="8E754C"/>
                </a:solidFill>
                <a:latin typeface="Bebas Neue"/>
                <a:ea typeface="Bebas Neue"/>
                <a:cs typeface="Bebas Neue"/>
                <a:sym typeface="Bebas Neue"/>
              </a:defRPr>
            </a:lvl3pPr>
            <a:lvl4pPr marR="0" lvl="3" algn="ctr" rtl="0">
              <a:lnSpc>
                <a:spcPct val="100000"/>
              </a:lnSpc>
              <a:spcBef>
                <a:spcPts val="0"/>
              </a:spcBef>
              <a:spcAft>
                <a:spcPts val="0"/>
              </a:spcAft>
              <a:buClr>
                <a:srgbClr val="8E754C"/>
              </a:buClr>
              <a:buSzPts val="3800"/>
              <a:buFont typeface="Bebas Neue"/>
              <a:buNone/>
              <a:defRPr sz="6000" b="0" i="0" u="none" strike="noStrike" cap="none">
                <a:solidFill>
                  <a:srgbClr val="8E754C"/>
                </a:solidFill>
                <a:latin typeface="Bebas Neue"/>
                <a:ea typeface="Bebas Neue"/>
                <a:cs typeface="Bebas Neue"/>
                <a:sym typeface="Bebas Neue"/>
              </a:defRPr>
            </a:lvl4pPr>
            <a:lvl5pPr marR="0" lvl="4" algn="ctr" rtl="0">
              <a:lnSpc>
                <a:spcPct val="100000"/>
              </a:lnSpc>
              <a:spcBef>
                <a:spcPts val="0"/>
              </a:spcBef>
              <a:spcAft>
                <a:spcPts val="0"/>
              </a:spcAft>
              <a:buClr>
                <a:srgbClr val="8E754C"/>
              </a:buClr>
              <a:buSzPts val="3800"/>
              <a:buFont typeface="Bebas Neue"/>
              <a:buNone/>
              <a:defRPr sz="6000" b="0" i="0" u="none" strike="noStrike" cap="none">
                <a:solidFill>
                  <a:srgbClr val="8E754C"/>
                </a:solidFill>
                <a:latin typeface="Bebas Neue"/>
                <a:ea typeface="Bebas Neue"/>
                <a:cs typeface="Bebas Neue"/>
                <a:sym typeface="Bebas Neue"/>
              </a:defRPr>
            </a:lvl5pPr>
            <a:lvl6pPr marR="0" lvl="5" algn="ctr" rtl="0">
              <a:lnSpc>
                <a:spcPct val="100000"/>
              </a:lnSpc>
              <a:spcBef>
                <a:spcPts val="0"/>
              </a:spcBef>
              <a:spcAft>
                <a:spcPts val="0"/>
              </a:spcAft>
              <a:buClr>
                <a:srgbClr val="8E754C"/>
              </a:buClr>
              <a:buSzPts val="3800"/>
              <a:buFont typeface="Bebas Neue"/>
              <a:buNone/>
              <a:defRPr sz="6000" b="0" i="0" u="none" strike="noStrike" cap="none">
                <a:solidFill>
                  <a:srgbClr val="8E754C"/>
                </a:solidFill>
                <a:latin typeface="Bebas Neue"/>
                <a:ea typeface="Bebas Neue"/>
                <a:cs typeface="Bebas Neue"/>
                <a:sym typeface="Bebas Neue"/>
              </a:defRPr>
            </a:lvl6pPr>
            <a:lvl7pPr marR="0" lvl="6" algn="ctr" rtl="0">
              <a:lnSpc>
                <a:spcPct val="100000"/>
              </a:lnSpc>
              <a:spcBef>
                <a:spcPts val="0"/>
              </a:spcBef>
              <a:spcAft>
                <a:spcPts val="0"/>
              </a:spcAft>
              <a:buClr>
                <a:srgbClr val="8E754C"/>
              </a:buClr>
              <a:buSzPts val="3800"/>
              <a:buFont typeface="Bebas Neue"/>
              <a:buNone/>
              <a:defRPr sz="6000" b="0" i="0" u="none" strike="noStrike" cap="none">
                <a:solidFill>
                  <a:srgbClr val="8E754C"/>
                </a:solidFill>
                <a:latin typeface="Bebas Neue"/>
                <a:ea typeface="Bebas Neue"/>
                <a:cs typeface="Bebas Neue"/>
                <a:sym typeface="Bebas Neue"/>
              </a:defRPr>
            </a:lvl7pPr>
            <a:lvl8pPr marR="0" lvl="7" algn="ctr" rtl="0">
              <a:lnSpc>
                <a:spcPct val="100000"/>
              </a:lnSpc>
              <a:spcBef>
                <a:spcPts val="0"/>
              </a:spcBef>
              <a:spcAft>
                <a:spcPts val="0"/>
              </a:spcAft>
              <a:buClr>
                <a:srgbClr val="8E754C"/>
              </a:buClr>
              <a:buSzPts val="3800"/>
              <a:buFont typeface="Bebas Neue"/>
              <a:buNone/>
              <a:defRPr sz="6000" b="0" i="0" u="none" strike="noStrike" cap="none">
                <a:solidFill>
                  <a:srgbClr val="8E754C"/>
                </a:solidFill>
                <a:latin typeface="Bebas Neue"/>
                <a:ea typeface="Bebas Neue"/>
                <a:cs typeface="Bebas Neue"/>
                <a:sym typeface="Bebas Neue"/>
              </a:defRPr>
            </a:lvl8pPr>
            <a:lvl9pPr marR="0" lvl="8" algn="ctr" rtl="0">
              <a:lnSpc>
                <a:spcPct val="100000"/>
              </a:lnSpc>
              <a:spcBef>
                <a:spcPts val="0"/>
              </a:spcBef>
              <a:spcAft>
                <a:spcPts val="0"/>
              </a:spcAft>
              <a:buClr>
                <a:srgbClr val="8E754C"/>
              </a:buClr>
              <a:buSzPts val="3800"/>
              <a:buFont typeface="Bebas Neue"/>
              <a:buNone/>
              <a:defRPr sz="6000" b="0" i="0" u="none" strike="noStrike" cap="none">
                <a:solidFill>
                  <a:srgbClr val="8E754C"/>
                </a:solidFill>
                <a:latin typeface="Bebas Neue"/>
                <a:ea typeface="Bebas Neue"/>
                <a:cs typeface="Bebas Neue"/>
                <a:sym typeface="Bebas Neue"/>
              </a:defRPr>
            </a:lvl9pPr>
          </a:lstStyle>
          <a:p>
            <a:pPr algn="l"/>
            <a:r>
              <a:rPr lang="en-US" sz="8000" dirty="0">
                <a:solidFill>
                  <a:srgbClr val="54B638"/>
                </a:solidFill>
              </a:rPr>
              <a:t>Stand out </a:t>
            </a:r>
            <a:r>
              <a:rPr lang="en-US" sz="8000" dirty="0">
                <a:solidFill>
                  <a:schemeClr val="tx1"/>
                </a:solidFill>
              </a:rPr>
              <a:t>to get in</a:t>
            </a:r>
            <a:br>
              <a:rPr lang="en-US" sz="11500" dirty="0"/>
            </a:br>
            <a:endParaRPr lang="en-US" sz="11500" dirty="0"/>
          </a:p>
        </p:txBody>
      </p:sp>
      <p:sp>
        <p:nvSpPr>
          <p:cNvPr id="4" name="TextBox 3">
            <a:extLst>
              <a:ext uri="{FF2B5EF4-FFF2-40B4-BE49-F238E27FC236}">
                <a16:creationId xmlns:a16="http://schemas.microsoft.com/office/drawing/2014/main" id="{D08A8E57-B078-40E0-A899-C1CCAA9BCC98}"/>
              </a:ext>
            </a:extLst>
          </p:cNvPr>
          <p:cNvSpPr txBox="1"/>
          <p:nvPr/>
        </p:nvSpPr>
        <p:spPr>
          <a:xfrm>
            <a:off x="109102" y="1147717"/>
            <a:ext cx="6234545" cy="353943"/>
          </a:xfrm>
          <a:prstGeom prst="rect">
            <a:avLst/>
          </a:prstGeom>
          <a:noFill/>
        </p:spPr>
        <p:txBody>
          <a:bodyPr wrap="square" rtlCol="0">
            <a:spAutoFit/>
          </a:bodyPr>
          <a:lstStyle/>
          <a:p>
            <a:r>
              <a:rPr lang="en-US" sz="1700" b="1" dirty="0"/>
              <a:t>Demystifying the Graduate School Application Process</a:t>
            </a:r>
          </a:p>
        </p:txBody>
      </p:sp>
      <p:sp>
        <p:nvSpPr>
          <p:cNvPr id="8" name="TextBox 7">
            <a:extLst>
              <a:ext uri="{FF2B5EF4-FFF2-40B4-BE49-F238E27FC236}">
                <a16:creationId xmlns:a16="http://schemas.microsoft.com/office/drawing/2014/main" id="{3CC38B46-C450-4A7C-A7CD-6944C39D08F6}"/>
              </a:ext>
            </a:extLst>
          </p:cNvPr>
          <p:cNvSpPr txBox="1"/>
          <p:nvPr/>
        </p:nvSpPr>
        <p:spPr>
          <a:xfrm>
            <a:off x="6289095" y="2496188"/>
            <a:ext cx="2800353" cy="707886"/>
          </a:xfrm>
          <a:prstGeom prst="rect">
            <a:avLst/>
          </a:prstGeom>
          <a:noFill/>
        </p:spPr>
        <p:txBody>
          <a:bodyPr wrap="square" rtlCol="0">
            <a:spAutoFit/>
          </a:bodyPr>
          <a:lstStyle/>
          <a:p>
            <a:pPr algn="r"/>
            <a:r>
              <a:rPr lang="en-US" sz="2000" dirty="0"/>
              <a:t>Melissa B. Crawford</a:t>
            </a:r>
          </a:p>
          <a:p>
            <a:pPr algn="r"/>
            <a:r>
              <a:rPr lang="en-US" sz="2000" dirty="0"/>
              <a:t>October 1, 2021</a:t>
            </a:r>
          </a:p>
        </p:txBody>
      </p:sp>
      <p:pic>
        <p:nvPicPr>
          <p:cNvPr id="1026" name="Picture 2">
            <a:extLst>
              <a:ext uri="{FF2B5EF4-FFF2-40B4-BE49-F238E27FC236}">
                <a16:creationId xmlns:a16="http://schemas.microsoft.com/office/drawing/2014/main" id="{36CF5F8E-8553-4364-B3A7-E4E9BAF9B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888" y="159113"/>
            <a:ext cx="1977207" cy="1977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Grad school Admissions</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96253" y="830199"/>
            <a:ext cx="8879305" cy="2377604"/>
          </a:xfrm>
          <a:prstGeom prst="rect">
            <a:avLst/>
          </a:prstGeom>
          <a:noFill/>
          <a:ln>
            <a:noFill/>
          </a:ln>
        </p:spPr>
        <p:txBody>
          <a:bodyPr spcFirstLastPara="1" wrap="square" lIns="68575" tIns="34275" rIns="68575" bIns="34275" anchor="t" anchorCtr="0">
            <a:noAutofit/>
          </a:bodyPr>
          <a:lstStyle/>
          <a:p>
            <a:pPr algn="r" rtl="0" fontAlgn="base"/>
            <a:r>
              <a:rPr lang="en-US" sz="2400" b="1" i="0" u="none" strike="noStrike" dirty="0">
                <a:solidFill>
                  <a:srgbClr val="303030"/>
                </a:solidFill>
                <a:effectLst/>
                <a:latin typeface="Calibri" panose="020F0502020204030204" pitchFamily="34" charset="0"/>
                <a:cs typeface="Calibri" panose="020F0502020204030204" pitchFamily="34" charset="0"/>
              </a:rPr>
              <a:t>Admissions Decisions Based On:</a:t>
            </a:r>
            <a:r>
              <a:rPr lang="en-US" sz="2400" b="0" i="0" dirty="0">
                <a:solidFill>
                  <a:srgbClr val="000000"/>
                </a:solidFill>
                <a:effectLst/>
                <a:latin typeface="Calibri" panose="020F0502020204030204" pitchFamily="34" charset="0"/>
                <a:cs typeface="Calibri" panose="020F0502020204030204" pitchFamily="34" charset="0"/>
              </a:rPr>
              <a:t>​</a:t>
            </a:r>
          </a:p>
          <a:p>
            <a:pPr algn="r" rtl="0" fontAlgn="base">
              <a:spcAft>
                <a:spcPts val="400"/>
              </a:spcAft>
            </a:pPr>
            <a:br>
              <a:rPr lang="en-US" sz="700" b="0" i="0" u="none" strike="noStrike" dirty="0">
                <a:solidFill>
                  <a:schemeClr val="tx1"/>
                </a:solidFill>
                <a:effectLst/>
                <a:latin typeface="Calibri" panose="020F0502020204030204" pitchFamily="34" charset="0"/>
                <a:cs typeface="Calibri" panose="020F0502020204030204" pitchFamily="34" charset="0"/>
              </a:rPr>
            </a:br>
            <a:r>
              <a:rPr lang="en-US" sz="2000" b="0" i="0" u="none" strike="noStrike" dirty="0">
                <a:solidFill>
                  <a:schemeClr val="tx1"/>
                </a:solidFill>
                <a:effectLst/>
                <a:latin typeface="Calibri" panose="020F0502020204030204" pitchFamily="34" charset="0"/>
                <a:cs typeface="Calibri" panose="020F0502020204030204" pitchFamily="34" charset="0"/>
              </a:rPr>
              <a:t>Research Experience (REU, other research opportunities)</a:t>
            </a:r>
            <a:r>
              <a:rPr lang="en-US" sz="2000" b="0" i="0" dirty="0">
                <a:solidFill>
                  <a:schemeClr val="tx1"/>
                </a:solidFill>
                <a:effectLst/>
                <a:latin typeface="Calibri" panose="020F0502020204030204" pitchFamily="34" charset="0"/>
                <a:cs typeface="Calibri" panose="020F0502020204030204" pitchFamily="34" charset="0"/>
              </a:rPr>
              <a:t>​</a:t>
            </a:r>
          </a:p>
          <a:p>
            <a:pPr algn="r" rtl="0" fontAlgn="base">
              <a:spcAft>
                <a:spcPts val="400"/>
              </a:spcAft>
            </a:pPr>
            <a:r>
              <a:rPr lang="en-US" sz="2000" b="0" i="0" u="none" strike="noStrike" dirty="0">
                <a:solidFill>
                  <a:schemeClr val="tx1"/>
                </a:solidFill>
                <a:effectLst/>
                <a:latin typeface="Calibri" panose="020F0502020204030204" pitchFamily="34" charset="0"/>
                <a:cs typeface="Calibri" panose="020F0502020204030204" pitchFamily="34" charset="0"/>
              </a:rPr>
              <a:t>Publications and Presentations</a:t>
            </a:r>
            <a:r>
              <a:rPr lang="en-US" sz="2000" b="0" i="0" dirty="0">
                <a:solidFill>
                  <a:srgbClr val="000000"/>
                </a:solidFill>
                <a:effectLst/>
                <a:latin typeface="Calibri" panose="020F0502020204030204" pitchFamily="34" charset="0"/>
                <a:cs typeface="Calibri" panose="020F0502020204030204" pitchFamily="34" charset="0"/>
              </a:rPr>
              <a:t>​</a:t>
            </a:r>
          </a:p>
          <a:p>
            <a:pPr algn="r" rtl="0" fontAlgn="base">
              <a:spcAft>
                <a:spcPts val="400"/>
              </a:spcAft>
            </a:pPr>
            <a:r>
              <a:rPr lang="en-US" sz="2000" b="1" i="0" u="none" strike="noStrike" dirty="0">
                <a:solidFill>
                  <a:srgbClr val="0070C0"/>
                </a:solidFill>
                <a:effectLst/>
                <a:latin typeface="Calibri" panose="020F0502020204030204" pitchFamily="34" charset="0"/>
                <a:cs typeface="Calibri" panose="020F0502020204030204" pitchFamily="34" charset="0"/>
              </a:rPr>
              <a:t>Letters of recommendation</a:t>
            </a:r>
            <a:r>
              <a:rPr lang="en-US" sz="2000" b="0" i="0" dirty="0">
                <a:solidFill>
                  <a:srgbClr val="000000"/>
                </a:solidFill>
                <a:effectLst/>
                <a:latin typeface="Calibri" panose="020F0502020204030204" pitchFamily="34" charset="0"/>
                <a:cs typeface="Calibri" panose="020F0502020204030204" pitchFamily="34" charset="0"/>
              </a:rPr>
              <a:t>​</a:t>
            </a:r>
          </a:p>
          <a:p>
            <a:pPr algn="r" rtl="0" fontAlgn="base">
              <a:spcAft>
                <a:spcPts val="400"/>
              </a:spcAft>
            </a:pPr>
            <a:r>
              <a:rPr lang="en-US" sz="2000" b="0" i="0" u="none" strike="noStrike" dirty="0">
                <a:solidFill>
                  <a:srgbClr val="303030"/>
                </a:solidFill>
                <a:effectLst/>
                <a:latin typeface="Calibri" panose="020F0502020204030204" pitchFamily="34" charset="0"/>
                <a:cs typeface="Calibri" panose="020F0502020204030204" pitchFamily="34" charset="0"/>
              </a:rPr>
              <a:t>Standardized Test Scores (GRE &amp; Subject Test if applicable)</a:t>
            </a:r>
            <a:r>
              <a:rPr lang="en-US" sz="2000" b="0" i="0" dirty="0">
                <a:solidFill>
                  <a:srgbClr val="000000"/>
                </a:solidFill>
                <a:effectLst/>
                <a:latin typeface="Calibri" panose="020F0502020204030204" pitchFamily="34" charset="0"/>
                <a:cs typeface="Calibri" panose="020F0502020204030204" pitchFamily="34" charset="0"/>
              </a:rPr>
              <a:t>​</a:t>
            </a:r>
          </a:p>
          <a:p>
            <a:pPr algn="r" fontAlgn="base">
              <a:spcAft>
                <a:spcPts val="400"/>
              </a:spcAft>
            </a:pPr>
            <a:r>
              <a:rPr lang="en-US" sz="2000" b="0" i="0" u="none" strike="noStrike" dirty="0">
                <a:solidFill>
                  <a:srgbClr val="303030"/>
                </a:solidFill>
                <a:effectLst/>
                <a:latin typeface="Calibri" panose="020F0502020204030204" pitchFamily="34" charset="0"/>
                <a:cs typeface="Calibri" panose="020F0502020204030204" pitchFamily="34" charset="0"/>
              </a:rPr>
              <a:t>Transcripts</a:t>
            </a:r>
            <a:r>
              <a:rPr lang="en-US" sz="2000" b="0" i="0" dirty="0">
                <a:solidFill>
                  <a:srgbClr val="000000"/>
                </a:solidFill>
                <a:effectLst/>
                <a:latin typeface="Calibri" panose="020F0502020204030204" pitchFamily="34" charset="0"/>
                <a:cs typeface="Calibri" panose="020F0502020204030204" pitchFamily="34" charset="0"/>
              </a:rPr>
              <a:t>​ (</a:t>
            </a:r>
            <a:r>
              <a:rPr lang="en-US" sz="2000" b="0" i="0" u="none" strike="noStrike" dirty="0">
                <a:solidFill>
                  <a:srgbClr val="303030"/>
                </a:solidFill>
                <a:effectLst/>
                <a:latin typeface="Calibri" panose="020F0502020204030204" pitchFamily="34" charset="0"/>
                <a:cs typeface="Calibri" panose="020F0502020204030204" pitchFamily="34" charset="0"/>
              </a:rPr>
              <a:t>Major &amp; Cumulative GPA)</a:t>
            </a:r>
            <a:r>
              <a:rPr lang="en-US" sz="2000" b="0" i="0" dirty="0">
                <a:solidFill>
                  <a:srgbClr val="000000"/>
                </a:solidFill>
                <a:effectLst/>
                <a:latin typeface="Calibri" panose="020F0502020204030204" pitchFamily="34" charset="0"/>
                <a:cs typeface="Calibri" panose="020F0502020204030204" pitchFamily="34" charset="0"/>
              </a:rPr>
              <a:t>​</a:t>
            </a:r>
          </a:p>
          <a:p>
            <a:pPr algn="r" rtl="0" fontAlgn="base">
              <a:spcAft>
                <a:spcPts val="400"/>
              </a:spcAft>
            </a:pPr>
            <a:r>
              <a:rPr lang="en-US" sz="2000" b="1" i="0" u="none" strike="noStrike" dirty="0">
                <a:solidFill>
                  <a:srgbClr val="0070C0"/>
                </a:solidFill>
                <a:effectLst/>
                <a:latin typeface="Calibri" panose="020F0502020204030204" pitchFamily="34" charset="0"/>
                <a:cs typeface="Calibri" panose="020F0502020204030204" pitchFamily="34" charset="0"/>
              </a:rPr>
              <a:t>Personal Statement/Statement of Purpose</a:t>
            </a:r>
            <a:r>
              <a:rPr lang="en-US" sz="2000" b="1" i="0" dirty="0">
                <a:solidFill>
                  <a:srgbClr val="0070C0"/>
                </a:solidFill>
                <a:effectLst/>
                <a:latin typeface="Calibri" panose="020F0502020204030204" pitchFamily="34" charset="0"/>
                <a:cs typeface="Calibri" panose="020F0502020204030204" pitchFamily="34" charset="0"/>
              </a:rPr>
              <a:t>​</a:t>
            </a:r>
          </a:p>
          <a:p>
            <a:pPr algn="r" rtl="0" fontAlgn="base">
              <a:spcAft>
                <a:spcPts val="400"/>
              </a:spcAft>
            </a:pPr>
            <a:r>
              <a:rPr lang="en-US" sz="2000" b="0" i="0" u="none" strike="noStrike" dirty="0">
                <a:solidFill>
                  <a:srgbClr val="303030"/>
                </a:solidFill>
                <a:effectLst/>
                <a:latin typeface="Calibri" panose="020F0502020204030204" pitchFamily="34" charset="0"/>
                <a:cs typeface="Calibri" panose="020F0502020204030204" pitchFamily="34" charset="0"/>
              </a:rPr>
              <a:t>Resume/Curriculum Vita (CV)</a:t>
            </a:r>
            <a:r>
              <a:rPr lang="en-US" sz="2000" b="0" i="0" dirty="0">
                <a:solidFill>
                  <a:srgbClr val="000000"/>
                </a:solidFill>
                <a:effectLst/>
                <a:latin typeface="Calibri" panose="020F0502020204030204" pitchFamily="34" charset="0"/>
                <a:cs typeface="Calibri" panose="020F0502020204030204" pitchFamily="34" charset="0"/>
              </a:rPr>
              <a:t>​</a:t>
            </a:r>
          </a:p>
          <a:p>
            <a:pPr algn="r" rtl="0" fontAlgn="base">
              <a:spcAft>
                <a:spcPts val="400"/>
              </a:spcAft>
            </a:pPr>
            <a:r>
              <a:rPr lang="en-US" sz="2000" b="0" i="0" u="none" strike="noStrike" dirty="0">
                <a:solidFill>
                  <a:srgbClr val="303030"/>
                </a:solidFill>
                <a:effectLst/>
                <a:latin typeface="Calibri" panose="020F0502020204030204" pitchFamily="34" charset="0"/>
                <a:cs typeface="Calibri" panose="020F0502020204030204" pitchFamily="34" charset="0"/>
              </a:rPr>
              <a:t>Extracurricular Activities</a:t>
            </a:r>
            <a:r>
              <a:rPr lang="en-US" sz="2000" b="0" i="0" dirty="0">
                <a:solidFill>
                  <a:srgbClr val="000000"/>
                </a:solidFill>
                <a:effectLst/>
                <a:latin typeface="Calibri" panose="020F0502020204030204" pitchFamily="34" charset="0"/>
                <a:cs typeface="Calibri" panose="020F0502020204030204" pitchFamily="34" charset="0"/>
              </a:rPr>
              <a:t>​</a:t>
            </a:r>
          </a:p>
          <a:p>
            <a:pPr algn="r" rtl="0" fontAlgn="base">
              <a:spcAft>
                <a:spcPts val="400"/>
              </a:spcAft>
            </a:pPr>
            <a:r>
              <a:rPr lang="en-US" sz="2000" b="0" i="0" u="none" strike="noStrike" dirty="0">
                <a:solidFill>
                  <a:srgbClr val="303030"/>
                </a:solidFill>
                <a:effectLst/>
                <a:latin typeface="Calibri" panose="020F0502020204030204" pitchFamily="34" charset="0"/>
                <a:cs typeface="Calibri" panose="020F0502020204030204" pitchFamily="34" charset="0"/>
              </a:rPr>
              <a:t>Previous Work Experience</a:t>
            </a:r>
          </a:p>
          <a:p>
            <a:pPr algn="r" rtl="0" fontAlgn="base">
              <a:spcAft>
                <a:spcPts val="400"/>
              </a:spcAft>
            </a:pPr>
            <a:r>
              <a:rPr lang="en-US" sz="2000" b="1" i="0" dirty="0">
                <a:solidFill>
                  <a:srgbClr val="0070C0"/>
                </a:solidFill>
                <a:effectLst/>
                <a:latin typeface="Calibri" panose="020F0502020204030204" pitchFamily="34" charset="0"/>
                <a:cs typeface="Calibri" panose="020F0502020204030204" pitchFamily="34" charset="0"/>
              </a:rPr>
              <a:t>I</a:t>
            </a:r>
            <a:r>
              <a:rPr lang="en-US" sz="2000" b="1" dirty="0">
                <a:solidFill>
                  <a:srgbClr val="0070C0"/>
                </a:solidFill>
                <a:latin typeface="Calibri" panose="020F0502020204030204" pitchFamily="34" charset="0"/>
                <a:cs typeface="Calibri" panose="020F0502020204030204" pitchFamily="34" charset="0"/>
              </a:rPr>
              <a:t>nterview (if applicable)</a:t>
            </a:r>
            <a:endParaRPr lang="en-US" sz="2000" b="1" i="0" dirty="0">
              <a:solidFill>
                <a:srgbClr val="0070C0"/>
              </a:solidFill>
              <a:effectLst/>
              <a:latin typeface="Calibri" panose="020F0502020204030204" pitchFamily="34" charset="0"/>
              <a:cs typeface="Calibri" panose="020F0502020204030204" pitchFamily="34" charset="0"/>
            </a:endParaRPr>
          </a:p>
          <a:p>
            <a:pPr marL="342900" indent="-342900" algn="l" rtl="0" fontAlgn="base">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297A1DCB-428E-40BD-B5CF-4412E5D02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3" y="2307396"/>
            <a:ext cx="3272589" cy="21854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25D0B2-2851-453F-B339-56A2C36E455B}"/>
              </a:ext>
            </a:extLst>
          </p:cNvPr>
          <p:cNvSpPr txBox="1"/>
          <p:nvPr/>
        </p:nvSpPr>
        <p:spPr>
          <a:xfrm>
            <a:off x="1225605" y="4867415"/>
            <a:ext cx="3569730" cy="261610"/>
          </a:xfrm>
          <a:prstGeom prst="rect">
            <a:avLst/>
          </a:prstGeom>
          <a:noFill/>
        </p:spPr>
        <p:txBody>
          <a:bodyPr wrap="square">
            <a:spAutoFit/>
          </a:bodyPr>
          <a:lstStyle/>
          <a:p>
            <a:pPr algn="r"/>
            <a:r>
              <a:rPr lang="en-US" sz="1050" dirty="0">
                <a:latin typeface="Calibri" panose="020F0502020204030204" pitchFamily="34" charset="0"/>
                <a:cs typeface="Calibri" panose="020F0502020204030204" pitchFamily="34" charset="0"/>
              </a:rPr>
              <a:t>Source:  Adapted from Dr. Candace Luces</a:t>
            </a:r>
          </a:p>
        </p:txBody>
      </p:sp>
    </p:spTree>
    <p:extLst>
      <p:ext uri="{BB962C8B-B14F-4D97-AF65-F5344CB8AC3E}">
        <p14:creationId xmlns:p14="http://schemas.microsoft.com/office/powerpoint/2010/main" val="27463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15730" y="121071"/>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WHAT SCHOOLS LOOK AT ON A TRANSCRIPT</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166978" y="1028226"/>
            <a:ext cx="6895560" cy="2377604"/>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2400"/>
              </a:spcAft>
              <a:buFont typeface="Arial" panose="020B0604020202020204" pitchFamily="34" charset="0"/>
              <a:buChar char="•"/>
            </a:pPr>
            <a:r>
              <a:rPr lang="en-US" sz="2000" i="0" u="none" strike="noStrike" dirty="0">
                <a:solidFill>
                  <a:srgbClr val="303030"/>
                </a:solidFill>
                <a:effectLst/>
                <a:latin typeface="Calibri" panose="020F0502020204030204" pitchFamily="34" charset="0"/>
                <a:cs typeface="Calibri" panose="020F0502020204030204" pitchFamily="34" charset="0"/>
              </a:rPr>
              <a:t>GPA – </a:t>
            </a:r>
            <a:r>
              <a:rPr lang="en-US" sz="2000" b="1" i="0" u="none" strike="noStrike" dirty="0">
                <a:solidFill>
                  <a:srgbClr val="303030"/>
                </a:solidFill>
                <a:effectLst/>
                <a:latin typeface="Calibri" panose="020F0502020204030204" pitchFamily="34" charset="0"/>
                <a:cs typeface="Calibri" panose="020F0502020204030204" pitchFamily="34" charset="0"/>
              </a:rPr>
              <a:t>3.2 or higher </a:t>
            </a:r>
            <a:r>
              <a:rPr lang="en-US" sz="2000" i="0" u="none" strike="noStrike" dirty="0">
                <a:solidFill>
                  <a:srgbClr val="303030"/>
                </a:solidFill>
                <a:effectLst/>
                <a:latin typeface="Calibri" panose="020F0502020204030204" pitchFamily="34" charset="0"/>
                <a:cs typeface="Calibri" panose="020F0502020204030204" pitchFamily="34" charset="0"/>
              </a:rPr>
              <a:t>(PhD programs)</a:t>
            </a:r>
            <a:endParaRPr lang="en-US" sz="200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2400"/>
              </a:spcAft>
              <a:buFont typeface="Arial" panose="020B0604020202020204" pitchFamily="34" charset="0"/>
              <a:buChar char="•"/>
            </a:pPr>
            <a:r>
              <a:rPr lang="en-US" sz="2000" b="1" i="0" u="none" strike="noStrike" dirty="0">
                <a:solidFill>
                  <a:srgbClr val="303030"/>
                </a:solidFill>
                <a:effectLst/>
                <a:latin typeface="Calibri" panose="020F0502020204030204" pitchFamily="34" charset="0"/>
                <a:cs typeface="Calibri" panose="020F0502020204030204" pitchFamily="34" charset="0"/>
              </a:rPr>
              <a:t>Grades</a:t>
            </a:r>
            <a:r>
              <a:rPr lang="en-US" sz="2000" i="0" u="none" strike="noStrike" dirty="0">
                <a:solidFill>
                  <a:srgbClr val="303030"/>
                </a:solidFill>
                <a:effectLst/>
                <a:latin typeface="Calibri" panose="020F0502020204030204" pitchFamily="34" charset="0"/>
                <a:cs typeface="Calibri" panose="020F0502020204030204" pitchFamily="34" charset="0"/>
              </a:rPr>
              <a:t> in major subjects vs. non-major subjects</a:t>
            </a:r>
            <a:r>
              <a:rPr lang="en-US" sz="200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2400"/>
              </a:spcAft>
              <a:buFont typeface="Arial" panose="020B0604020202020204" pitchFamily="34" charset="0"/>
              <a:buChar char="•"/>
            </a:pPr>
            <a:r>
              <a:rPr lang="en-US" sz="2000" i="0" u="none" strike="noStrike" dirty="0">
                <a:solidFill>
                  <a:srgbClr val="303030"/>
                </a:solidFill>
                <a:effectLst/>
                <a:latin typeface="Calibri" panose="020F0502020204030204" pitchFamily="34" charset="0"/>
                <a:cs typeface="Calibri" panose="020F0502020204030204" pitchFamily="34" charset="0"/>
              </a:rPr>
              <a:t>Did you avoid </a:t>
            </a:r>
            <a:r>
              <a:rPr lang="en-US" sz="2000" b="1" i="0" u="none" strike="noStrike" dirty="0">
                <a:solidFill>
                  <a:srgbClr val="303030"/>
                </a:solidFill>
                <a:effectLst/>
                <a:latin typeface="Calibri" panose="020F0502020204030204" pitchFamily="34" charset="0"/>
                <a:cs typeface="Calibri" panose="020F0502020204030204" pitchFamily="34" charset="0"/>
              </a:rPr>
              <a:t>challenging subjects</a:t>
            </a:r>
            <a:r>
              <a:rPr lang="en-US" sz="2000" i="0" u="none" strike="noStrike" dirty="0">
                <a:solidFill>
                  <a:srgbClr val="303030"/>
                </a:solidFill>
                <a:effectLst/>
                <a:latin typeface="Calibri" panose="020F0502020204030204" pitchFamily="34" charset="0"/>
                <a:cs typeface="Calibri" panose="020F0502020204030204" pitchFamily="34" charset="0"/>
              </a:rPr>
              <a:t>? </a:t>
            </a:r>
            <a:r>
              <a:rPr lang="en-US" sz="200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buFont typeface="Arial" panose="020B0604020202020204" pitchFamily="34" charset="0"/>
              <a:buChar char="•"/>
            </a:pPr>
            <a:r>
              <a:rPr lang="en-US" sz="2000" i="0" u="none" strike="noStrike" dirty="0">
                <a:solidFill>
                  <a:srgbClr val="303030"/>
                </a:solidFill>
                <a:effectLst/>
                <a:latin typeface="Calibri" panose="020F0502020204030204" pitchFamily="34" charset="0"/>
                <a:cs typeface="Calibri" panose="020F0502020204030204" pitchFamily="34" charset="0"/>
              </a:rPr>
              <a:t>Did your </a:t>
            </a:r>
            <a:r>
              <a:rPr lang="en-US" sz="2000" b="1" i="0" u="none" strike="noStrike" dirty="0">
                <a:solidFill>
                  <a:srgbClr val="303030"/>
                </a:solidFill>
                <a:effectLst/>
                <a:latin typeface="Calibri" panose="020F0502020204030204" pitchFamily="34" charset="0"/>
                <a:cs typeface="Calibri" panose="020F0502020204030204" pitchFamily="34" charset="0"/>
              </a:rPr>
              <a:t>grades improve </a:t>
            </a:r>
            <a:r>
              <a:rPr lang="en-US" sz="2000" i="0" u="none" strike="noStrike" dirty="0">
                <a:solidFill>
                  <a:srgbClr val="303030"/>
                </a:solidFill>
                <a:effectLst/>
                <a:latin typeface="Calibri" panose="020F0502020204030204" pitchFamily="34" charset="0"/>
                <a:cs typeface="Calibri" panose="020F0502020204030204" pitchFamily="34" charset="0"/>
              </a:rPr>
              <a:t>the last two years?</a:t>
            </a:r>
          </a:p>
          <a:p>
            <a:pPr marL="342900" indent="-342900" algn="l" rtl="0" fontAlgn="base">
              <a:buFont typeface="Arial" panose="020B0604020202020204" pitchFamily="34" charset="0"/>
              <a:buChar char="•"/>
            </a:pPr>
            <a:endParaRPr lang="en-US" sz="200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buFont typeface="Arial" panose="020B0604020202020204" pitchFamily="34" charset="0"/>
              <a:buChar char="•"/>
            </a:pPr>
            <a:r>
              <a:rPr lang="en-US" sz="2000" i="0" u="none" strike="noStrike" dirty="0">
                <a:solidFill>
                  <a:srgbClr val="303030"/>
                </a:solidFill>
                <a:effectLst/>
                <a:latin typeface="Calibri" panose="020F0502020204030204" pitchFamily="34" charset="0"/>
                <a:cs typeface="Calibri" panose="020F0502020204030204" pitchFamily="34" charset="0"/>
              </a:rPr>
              <a:t>Did your </a:t>
            </a:r>
            <a:r>
              <a:rPr lang="en-US" sz="2000" b="1" i="0" u="none" strike="noStrike" dirty="0">
                <a:solidFill>
                  <a:srgbClr val="303030"/>
                </a:solidFill>
                <a:effectLst/>
                <a:latin typeface="Calibri" panose="020F0502020204030204" pitchFamily="34" charset="0"/>
                <a:cs typeface="Calibri" panose="020F0502020204030204" pitchFamily="34" charset="0"/>
              </a:rPr>
              <a:t>grades improve </a:t>
            </a:r>
            <a:r>
              <a:rPr lang="en-US" sz="2000" i="0" u="none" strike="noStrike" dirty="0">
                <a:solidFill>
                  <a:srgbClr val="303030"/>
                </a:solidFill>
                <a:effectLst/>
                <a:latin typeface="Calibri" panose="020F0502020204030204" pitchFamily="34" charset="0"/>
                <a:cs typeface="Calibri" panose="020F0502020204030204" pitchFamily="34" charset="0"/>
              </a:rPr>
              <a:t>in a two-semester course?</a:t>
            </a:r>
            <a:r>
              <a:rPr lang="en-US" sz="2000" i="0" dirty="0">
                <a:solidFill>
                  <a:srgbClr val="000000"/>
                </a:solidFill>
                <a:effectLst/>
                <a:latin typeface="Calibri" panose="020F0502020204030204" pitchFamily="34" charset="0"/>
                <a:cs typeface="Calibri" panose="020F0502020204030204" pitchFamily="34" charset="0"/>
              </a:rPr>
              <a:t>​</a:t>
            </a:r>
          </a:p>
          <a:p>
            <a:pPr algn="l" rtl="0" fontAlgn="base">
              <a:spcAft>
                <a:spcPts val="2400"/>
              </a:spcAft>
            </a:pPr>
            <a:r>
              <a:rPr lang="en-US" sz="2000" i="0" u="none" strike="noStrike" dirty="0">
                <a:solidFill>
                  <a:srgbClr val="303030"/>
                </a:solidFill>
                <a:effectLst/>
                <a:latin typeface="Calibri" panose="020F0502020204030204" pitchFamily="34" charset="0"/>
                <a:cs typeface="Calibri" panose="020F0502020204030204" pitchFamily="34" charset="0"/>
              </a:rPr>
              <a:t>	C </a:t>
            </a:r>
            <a:r>
              <a:rPr lang="en-US" sz="2000" i="0" u="none" strike="noStrike" dirty="0">
                <a:solidFill>
                  <a:srgbClr val="303030"/>
                </a:solidFill>
                <a:effectLst/>
                <a:latin typeface="Calibri" panose="020F0502020204030204" pitchFamily="34" charset="0"/>
                <a:cs typeface="Calibri" panose="020F0502020204030204" pitchFamily="34" charset="0"/>
                <a:sym typeface="Wingdings" panose="05000000000000000000" pitchFamily="2" charset="2"/>
              </a:rPr>
              <a:t></a:t>
            </a:r>
            <a:r>
              <a:rPr lang="en-US" sz="2000" i="0" u="none" strike="noStrike" dirty="0">
                <a:solidFill>
                  <a:srgbClr val="303030"/>
                </a:solidFill>
                <a:effectLst/>
                <a:latin typeface="Calibri" panose="020F0502020204030204" pitchFamily="34" charset="0"/>
                <a:cs typeface="Calibri" panose="020F0502020204030204" pitchFamily="34" charset="0"/>
              </a:rPr>
              <a:t>A or B is good</a:t>
            </a:r>
            <a:r>
              <a:rPr lang="en-US" sz="2000" i="0" dirty="0">
                <a:solidFill>
                  <a:srgbClr val="000000"/>
                </a:solidFill>
                <a:effectLst/>
                <a:latin typeface="Calibri" panose="020F0502020204030204" pitchFamily="34" charset="0"/>
                <a:cs typeface="Calibri" panose="020F0502020204030204" pitchFamily="34" charset="0"/>
              </a:rPr>
              <a:t>​</a:t>
            </a:r>
          </a:p>
        </p:txBody>
      </p:sp>
      <p:pic>
        <p:nvPicPr>
          <p:cNvPr id="5122" name="Picture 2">
            <a:extLst>
              <a:ext uri="{FF2B5EF4-FFF2-40B4-BE49-F238E27FC236}">
                <a16:creationId xmlns:a16="http://schemas.microsoft.com/office/drawing/2014/main" id="{BFD6E905-96A5-416C-AA63-48770192F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135" y="1652587"/>
            <a:ext cx="1466850" cy="1838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3AAC59-D319-434B-AE52-DBC1F2338261}"/>
              </a:ext>
            </a:extLst>
          </p:cNvPr>
          <p:cNvSpPr txBox="1"/>
          <p:nvPr/>
        </p:nvSpPr>
        <p:spPr>
          <a:xfrm>
            <a:off x="5428637" y="4776351"/>
            <a:ext cx="3569730" cy="261610"/>
          </a:xfrm>
          <a:prstGeom prst="rect">
            <a:avLst/>
          </a:prstGeom>
          <a:noFill/>
        </p:spPr>
        <p:txBody>
          <a:bodyPr wrap="square">
            <a:spAutoFit/>
          </a:bodyPr>
          <a:lstStyle/>
          <a:p>
            <a:pPr algn="r"/>
            <a:r>
              <a:rPr lang="en-US" sz="1050" dirty="0"/>
              <a:t>Source:  </a:t>
            </a:r>
            <a:r>
              <a:rPr lang="en-US" sz="1050" dirty="0">
                <a:latin typeface="Calibri" panose="020F0502020204030204" pitchFamily="34" charset="0"/>
                <a:cs typeface="Calibri" panose="020F0502020204030204" pitchFamily="34" charset="0"/>
              </a:rPr>
              <a:t>Adapted</a:t>
            </a:r>
            <a:r>
              <a:rPr lang="en-US" sz="1050" dirty="0"/>
              <a:t> from Dr. Candace Luces</a:t>
            </a:r>
          </a:p>
        </p:txBody>
      </p:sp>
    </p:spTree>
    <p:extLst>
      <p:ext uri="{BB962C8B-B14F-4D97-AF65-F5344CB8AC3E}">
        <p14:creationId xmlns:p14="http://schemas.microsoft.com/office/powerpoint/2010/main" val="6413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098" name="Picture 2" descr="Useful Websites - ST. COLMCILLE&amp;#39;S S.N.S">
            <a:extLst>
              <a:ext uri="{FF2B5EF4-FFF2-40B4-BE49-F238E27FC236}">
                <a16:creationId xmlns:a16="http://schemas.microsoft.com/office/drawing/2014/main" id="{0C28D65A-470A-4794-B4EF-81DE213792E6}"/>
              </a:ext>
            </a:extLst>
          </p:cNvPr>
          <p:cNvPicPr>
            <a:picLocks noChangeAspect="1" noChangeArrowheads="1"/>
          </p:cNvPicPr>
          <p:nvPr/>
        </p:nvPicPr>
        <p:blipFill>
          <a:blip r:embed="rId3">
            <a:alphaModFix/>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529912" y="1028226"/>
            <a:ext cx="2305144" cy="1853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7" name="Google Shape;237;p32"/>
          <p:cNvSpPr txBox="1">
            <a:spLocks noGrp="1"/>
          </p:cNvSpPr>
          <p:nvPr>
            <p:ph type="title"/>
          </p:nvPr>
        </p:nvSpPr>
        <p:spPr>
          <a:xfrm>
            <a:off x="415730" y="121071"/>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Graduate record examinations  - GRE </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162560" y="732673"/>
            <a:ext cx="6367352" cy="2377604"/>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800"/>
              </a:spcAft>
              <a:buFont typeface="Arial" panose="020B0604020202020204" pitchFamily="34" charset="0"/>
              <a:buChar char="•"/>
            </a:pPr>
            <a:r>
              <a:rPr lang="en-US" sz="2000" b="1" i="0" u="none" strike="noStrike" dirty="0">
                <a:solidFill>
                  <a:srgbClr val="303030"/>
                </a:solidFill>
                <a:effectLst/>
                <a:latin typeface="Calibri" panose="020F0502020204030204" pitchFamily="34" charset="0"/>
                <a:cs typeface="Calibri" panose="020F0502020204030204" pitchFamily="34" charset="0"/>
              </a:rPr>
              <a:t>Prepare </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800"/>
              </a:spcAft>
              <a:buFont typeface="Arial" panose="020B0604020202020204" pitchFamily="34" charset="0"/>
              <a:buChar char="•"/>
            </a:pPr>
            <a:r>
              <a:rPr lang="en-US" sz="2000" b="1" i="0" u="none" strike="noStrike" dirty="0">
                <a:solidFill>
                  <a:srgbClr val="303030"/>
                </a:solidFill>
                <a:effectLst/>
                <a:latin typeface="Calibri" panose="020F0502020204030204" pitchFamily="34" charset="0"/>
                <a:cs typeface="Calibri" panose="020F0502020204030204" pitchFamily="34" charset="0"/>
              </a:rPr>
              <a:t>Subject exam </a:t>
            </a:r>
            <a:r>
              <a:rPr lang="en-US" sz="2000" i="0" u="none" strike="noStrike" dirty="0">
                <a:solidFill>
                  <a:srgbClr val="303030"/>
                </a:solidFill>
                <a:effectLst/>
                <a:latin typeface="Calibri" panose="020F0502020204030204" pitchFamily="34" charset="0"/>
                <a:cs typeface="Calibri" panose="020F0502020204030204" pitchFamily="34" charset="0"/>
              </a:rPr>
              <a:t>may be required</a:t>
            </a:r>
            <a:r>
              <a:rPr lang="en-US" sz="200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2000" i="0" u="none" strike="noStrike" dirty="0">
                <a:solidFill>
                  <a:srgbClr val="303030"/>
                </a:solidFill>
                <a:effectLst/>
                <a:latin typeface="Calibri" panose="020F0502020204030204" pitchFamily="34" charset="0"/>
                <a:cs typeface="Calibri" panose="020F0502020204030204" pitchFamily="34" charset="0"/>
              </a:rPr>
              <a:t>Register early:</a:t>
            </a:r>
            <a:r>
              <a:rPr lang="en-US" sz="2000" b="1" i="0" u="none" strike="noStrike" dirty="0">
                <a:solidFill>
                  <a:srgbClr val="303030"/>
                </a:solidFill>
                <a:effectLst/>
                <a:latin typeface="Calibri" panose="020F0502020204030204" pitchFamily="34" charset="0"/>
                <a:cs typeface="Calibri" panose="020F0502020204030204" pitchFamily="34" charset="0"/>
              </a:rPr>
              <a:t> </a:t>
            </a:r>
            <a:r>
              <a:rPr lang="en-US" sz="2000" b="0" i="0" u="none" strike="noStrike" dirty="0">
                <a:solidFill>
                  <a:srgbClr val="303030"/>
                </a:solidFill>
                <a:effectLst/>
                <a:latin typeface="Calibri" panose="020F0502020204030204" pitchFamily="34" charset="0"/>
                <a:cs typeface="Calibri" panose="020F0502020204030204" pitchFamily="34" charset="0"/>
              </a:rPr>
              <a:t>Schedule the exam </a:t>
            </a:r>
            <a:r>
              <a:rPr lang="en-US" sz="2000" b="1" i="0" u="none" strike="noStrike" dirty="0">
                <a:solidFill>
                  <a:srgbClr val="303030"/>
                </a:solidFill>
                <a:effectLst/>
                <a:latin typeface="Calibri" panose="020F0502020204030204" pitchFamily="34" charset="0"/>
                <a:cs typeface="Calibri" panose="020F0502020204030204" pitchFamily="34" charset="0"/>
              </a:rPr>
              <a:t>4-6 months </a:t>
            </a:r>
            <a:br>
              <a:rPr lang="en-US" sz="2000" b="1" i="0" u="none" strike="noStrike" dirty="0">
                <a:solidFill>
                  <a:srgbClr val="303030"/>
                </a:solidFill>
                <a:effectLst/>
                <a:latin typeface="Calibri" panose="020F0502020204030204" pitchFamily="34" charset="0"/>
                <a:cs typeface="Calibri" panose="020F0502020204030204" pitchFamily="34" charset="0"/>
              </a:rPr>
            </a:br>
            <a:r>
              <a:rPr lang="en-US" sz="2000" b="1" i="0" u="none" strike="noStrike" dirty="0">
                <a:solidFill>
                  <a:srgbClr val="303030"/>
                </a:solidFill>
                <a:effectLst/>
                <a:latin typeface="Calibri" panose="020F0502020204030204" pitchFamily="34" charset="0"/>
                <a:cs typeface="Calibri" panose="020F0502020204030204" pitchFamily="34" charset="0"/>
              </a:rPr>
              <a:t>before </a:t>
            </a:r>
            <a:r>
              <a:rPr lang="en-US" sz="2000" b="1" dirty="0">
                <a:solidFill>
                  <a:srgbClr val="303030"/>
                </a:solidFill>
                <a:latin typeface="Calibri" panose="020F0502020204030204" pitchFamily="34" charset="0"/>
                <a:cs typeface="Calibri" panose="020F0502020204030204" pitchFamily="34" charset="0"/>
              </a:rPr>
              <a:t>the application deadlines </a:t>
            </a:r>
            <a:br>
              <a:rPr lang="en-US" sz="2000" b="1" dirty="0">
                <a:solidFill>
                  <a:srgbClr val="303030"/>
                </a:solidFill>
                <a:latin typeface="Calibri" panose="020F0502020204030204" pitchFamily="34" charset="0"/>
                <a:cs typeface="Calibri" panose="020F0502020204030204" pitchFamily="34" charset="0"/>
              </a:rPr>
            </a:br>
            <a:r>
              <a:rPr lang="en-US" sz="1600" dirty="0">
                <a:solidFill>
                  <a:srgbClr val="303030"/>
                </a:solidFill>
                <a:latin typeface="Calibri" panose="020F0502020204030204" pitchFamily="34" charset="0"/>
                <a:cs typeface="Calibri" panose="020F0502020204030204" pitchFamily="34" charset="0"/>
              </a:rPr>
              <a:t>(allow 2-3 months of prep time before that) </a:t>
            </a:r>
          </a:p>
          <a:p>
            <a:pPr marL="342900" indent="-342900" algn="l" rtl="0" fontAlgn="base">
              <a:spcAft>
                <a:spcPts val="800"/>
              </a:spcAft>
              <a:buFont typeface="Arial" panose="020B0604020202020204" pitchFamily="34" charset="0"/>
              <a:buChar char="•"/>
            </a:pPr>
            <a:r>
              <a:rPr lang="en-US" sz="2000" i="0" u="none" strike="noStrike" dirty="0">
                <a:solidFill>
                  <a:srgbClr val="303030"/>
                </a:solidFill>
                <a:effectLst/>
                <a:latin typeface="Calibri" panose="020F0502020204030204" pitchFamily="34" charset="0"/>
                <a:cs typeface="Calibri" panose="020F0502020204030204" pitchFamily="34" charset="0"/>
              </a:rPr>
              <a:t>GRE scores importance </a:t>
            </a:r>
            <a:r>
              <a:rPr lang="en-US" sz="2000" b="1" i="0" u="none" strike="noStrike" dirty="0">
                <a:solidFill>
                  <a:srgbClr val="303030"/>
                </a:solidFill>
                <a:effectLst/>
                <a:latin typeface="Calibri" panose="020F0502020204030204" pitchFamily="34" charset="0"/>
                <a:cs typeface="Calibri" panose="020F0502020204030204" pitchFamily="34" charset="0"/>
              </a:rPr>
              <a:t>vary in admission </a:t>
            </a:r>
            <a:r>
              <a:rPr lang="en-US" sz="2000" i="0" u="none" strike="noStrike" dirty="0">
                <a:solidFill>
                  <a:srgbClr val="303030"/>
                </a:solidFill>
                <a:effectLst/>
                <a:latin typeface="Calibri" panose="020F0502020204030204" pitchFamily="34" charset="0"/>
                <a:cs typeface="Calibri" panose="020F0502020204030204" pitchFamily="34" charset="0"/>
              </a:rPr>
              <a:t>decisions</a:t>
            </a:r>
            <a:r>
              <a:rPr lang="en-US" sz="200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800"/>
              </a:spcAft>
              <a:buFont typeface="Arial" panose="020B0604020202020204" pitchFamily="34" charset="0"/>
              <a:buChar char="•"/>
            </a:pPr>
            <a:r>
              <a:rPr lang="en-US" sz="2000" i="0" u="none" strike="noStrike" dirty="0">
                <a:solidFill>
                  <a:srgbClr val="303030"/>
                </a:solidFill>
                <a:effectLst/>
                <a:latin typeface="Calibri" panose="020F0502020204030204" pitchFamily="34" charset="0"/>
                <a:cs typeface="Calibri" panose="020F0502020204030204" pitchFamily="34" charset="0"/>
              </a:rPr>
              <a:t>Scores are more important for some </a:t>
            </a:r>
            <a:r>
              <a:rPr lang="en-US" sz="2000" b="1" i="0" u="none" strike="noStrike" dirty="0">
                <a:solidFill>
                  <a:srgbClr val="303030"/>
                </a:solidFill>
                <a:effectLst/>
                <a:latin typeface="Calibri" panose="020F0502020204030204" pitchFamily="34" charset="0"/>
                <a:cs typeface="Calibri" panose="020F0502020204030204" pitchFamily="34" charset="0"/>
              </a:rPr>
              <a:t>fellowships</a:t>
            </a:r>
            <a:endParaRPr lang="en-US" sz="2000" b="1"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800"/>
              </a:spcAft>
              <a:buFont typeface="Arial" panose="020B0604020202020204" pitchFamily="34" charset="0"/>
              <a:buChar char="•"/>
            </a:pPr>
            <a:r>
              <a:rPr lang="en-US" sz="2000" i="0" u="none" strike="noStrike" dirty="0">
                <a:solidFill>
                  <a:srgbClr val="303030"/>
                </a:solidFill>
                <a:effectLst/>
                <a:latin typeface="Calibri" panose="020F0502020204030204" pitchFamily="34" charset="0"/>
                <a:cs typeface="Calibri" panose="020F0502020204030204" pitchFamily="34" charset="0"/>
              </a:rPr>
              <a:t>Are the </a:t>
            </a:r>
            <a:r>
              <a:rPr lang="en-US" sz="2000" b="1" i="0" u="none" strike="noStrike" dirty="0">
                <a:solidFill>
                  <a:srgbClr val="303030"/>
                </a:solidFill>
                <a:effectLst/>
                <a:latin typeface="Calibri" panose="020F0502020204030204" pitchFamily="34" charset="0"/>
                <a:cs typeface="Calibri" panose="020F0502020204030204" pitchFamily="34" charset="0"/>
              </a:rPr>
              <a:t>scores consistent </a:t>
            </a:r>
            <a:r>
              <a:rPr lang="en-US" sz="2000" i="0" u="none" strike="noStrike" dirty="0">
                <a:solidFill>
                  <a:srgbClr val="303030"/>
                </a:solidFill>
                <a:effectLst/>
                <a:latin typeface="Calibri" panose="020F0502020204030204" pitchFamily="34" charset="0"/>
                <a:cs typeface="Calibri" panose="020F0502020204030204" pitchFamily="34" charset="0"/>
              </a:rPr>
              <a:t>with your grades?</a:t>
            </a:r>
            <a:r>
              <a:rPr lang="en-US" sz="2000" b="0" i="0" dirty="0">
                <a:solidFill>
                  <a:srgbClr val="000000"/>
                </a:solidFill>
                <a:effectLst/>
                <a:latin typeface="Calibri" panose="020F0502020204030204" pitchFamily="34" charset="0"/>
                <a:cs typeface="Calibri" panose="020F0502020204030204" pitchFamily="34" charset="0"/>
              </a:rPr>
              <a:t>​</a:t>
            </a:r>
          </a:p>
          <a:p>
            <a:pPr marL="342900" lvl="4" indent="-342900" fontAlgn="base">
              <a:spcAft>
                <a:spcPts val="800"/>
              </a:spcAft>
              <a:buFont typeface="Arial" panose="020B0604020202020204" pitchFamily="34" charset="0"/>
              <a:buChar char="•"/>
            </a:pPr>
            <a:r>
              <a:rPr lang="en-US" sz="2000" i="0" u="none" strike="noStrike" dirty="0">
                <a:solidFill>
                  <a:srgbClr val="303030"/>
                </a:solidFill>
                <a:effectLst/>
                <a:latin typeface="Calibri" panose="020F0502020204030204" pitchFamily="34" charset="0"/>
                <a:cs typeface="Calibri" panose="020F0502020204030204" pitchFamily="34" charset="0"/>
              </a:rPr>
              <a:t>Lower GRE </a:t>
            </a:r>
            <a:r>
              <a:rPr lang="en-US" sz="2000" b="0" i="0" u="none" strike="noStrike" dirty="0">
                <a:solidFill>
                  <a:srgbClr val="303030"/>
                </a:solidFill>
                <a:effectLst/>
                <a:latin typeface="Calibri" panose="020F0502020204030204" pitchFamily="34" charset="0"/>
                <a:cs typeface="Calibri" panose="020F0502020204030204" pitchFamily="34" charset="0"/>
              </a:rPr>
              <a:t>will be taken into consideration if grades and recommendations are good</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rtl="0" fontAlgn="base">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44C7E08-F6B4-4761-831E-4162EFF92A90}"/>
              </a:ext>
            </a:extLst>
          </p:cNvPr>
          <p:cNvSpPr txBox="1"/>
          <p:nvPr/>
        </p:nvSpPr>
        <p:spPr>
          <a:xfrm>
            <a:off x="5508967" y="3110277"/>
            <a:ext cx="3326089" cy="1200329"/>
          </a:xfrm>
          <a:prstGeom prst="rect">
            <a:avLst/>
          </a:prstGeom>
          <a:noFill/>
        </p:spPr>
        <p:txBody>
          <a:bodyPr wrap="square">
            <a:spAutoFit/>
          </a:bodyPr>
          <a:lstStyle/>
          <a:p>
            <a:pPr algn="r" rtl="0" fontAlgn="base"/>
            <a:r>
              <a:rPr lang="en-US" sz="1800" b="1" i="0" u="none" strike="noStrike" dirty="0">
                <a:solidFill>
                  <a:srgbClr val="000000"/>
                </a:solidFill>
                <a:effectLst/>
                <a:latin typeface="Times" panose="02020603050405020304" pitchFamily="18" charset="0"/>
              </a:rPr>
              <a:t>Helpful Websites </a:t>
            </a:r>
            <a:r>
              <a:rPr lang="en-US" sz="1800" b="0" i="0" dirty="0">
                <a:solidFill>
                  <a:srgbClr val="000000"/>
                </a:solidFill>
                <a:effectLst/>
                <a:latin typeface="Times" panose="02020603050405020304" pitchFamily="18" charset="0"/>
              </a:rPr>
              <a:t>​</a:t>
            </a:r>
            <a:endParaRPr lang="en-US" sz="1800" b="0" i="0" dirty="0">
              <a:solidFill>
                <a:srgbClr val="000000"/>
              </a:solidFill>
              <a:effectLst/>
              <a:latin typeface="Segoe UI" panose="020B0502040204020203" pitchFamily="34" charset="0"/>
            </a:endParaRPr>
          </a:p>
          <a:p>
            <a:pPr algn="r" rtl="0" fontAlgn="base"/>
            <a:r>
              <a:rPr lang="en-US" sz="1800" b="0" i="0" u="none" strike="noStrike" dirty="0">
                <a:solidFill>
                  <a:srgbClr val="000000"/>
                </a:solidFill>
                <a:effectLst/>
                <a:latin typeface="Times" panose="02020603050405020304" pitchFamily="18" charset="0"/>
              </a:rPr>
              <a:t>            www.ets.org </a:t>
            </a:r>
            <a:r>
              <a:rPr lang="en-US" sz="1800" b="0" i="0" dirty="0">
                <a:solidFill>
                  <a:srgbClr val="000000"/>
                </a:solidFill>
                <a:effectLst/>
                <a:latin typeface="Times" panose="02020603050405020304" pitchFamily="18" charset="0"/>
              </a:rPr>
              <a:t>​</a:t>
            </a:r>
            <a:endParaRPr lang="en-US" sz="1800" b="0" i="0" dirty="0">
              <a:solidFill>
                <a:srgbClr val="000000"/>
              </a:solidFill>
              <a:effectLst/>
              <a:latin typeface="Segoe UI" panose="020B0502040204020203" pitchFamily="34" charset="0"/>
            </a:endParaRPr>
          </a:p>
          <a:p>
            <a:pPr algn="r" rtl="0" fontAlgn="base"/>
            <a:r>
              <a:rPr lang="en-US" sz="1800" b="0" i="0" u="none" strike="noStrike" dirty="0">
                <a:solidFill>
                  <a:srgbClr val="000000"/>
                </a:solidFill>
                <a:effectLst/>
                <a:latin typeface="Times" panose="02020603050405020304" pitchFamily="18" charset="0"/>
              </a:rPr>
              <a:t>            www.gre.org </a:t>
            </a:r>
            <a:r>
              <a:rPr lang="en-US" sz="1800" b="0" i="0" dirty="0">
                <a:solidFill>
                  <a:srgbClr val="000000"/>
                </a:solidFill>
                <a:effectLst/>
                <a:latin typeface="Times" panose="02020603050405020304" pitchFamily="18" charset="0"/>
              </a:rPr>
              <a:t>​</a:t>
            </a:r>
            <a:endParaRPr lang="en-US" sz="1800" b="0" i="0" dirty="0">
              <a:solidFill>
                <a:srgbClr val="000000"/>
              </a:solidFill>
              <a:effectLst/>
              <a:latin typeface="Segoe UI" panose="020B0502040204020203" pitchFamily="34" charset="0"/>
            </a:endParaRPr>
          </a:p>
          <a:p>
            <a:pPr algn="r" rtl="0" fontAlgn="base"/>
            <a:r>
              <a:rPr lang="en-US" sz="1800" b="0" i="0" u="none" strike="noStrike" dirty="0">
                <a:solidFill>
                  <a:srgbClr val="000000"/>
                </a:solidFill>
                <a:effectLst/>
                <a:latin typeface="Times" panose="02020603050405020304" pitchFamily="18" charset="0"/>
              </a:rPr>
              <a:t>   www.Number2.com</a:t>
            </a:r>
            <a:endParaRPr lang="en-US" sz="1800" b="0" i="0" dirty="0">
              <a:solidFill>
                <a:srgbClr val="000000"/>
              </a:solidFill>
              <a:effectLst/>
              <a:latin typeface="Segoe UI" panose="020B0502040204020203" pitchFamily="34" charset="0"/>
            </a:endParaRPr>
          </a:p>
        </p:txBody>
      </p:sp>
      <p:sp>
        <p:nvSpPr>
          <p:cNvPr id="8" name="TextBox 7">
            <a:extLst>
              <a:ext uri="{FF2B5EF4-FFF2-40B4-BE49-F238E27FC236}">
                <a16:creationId xmlns:a16="http://schemas.microsoft.com/office/drawing/2014/main" id="{B899BE05-CCAB-4680-B005-C0C3A88BB461}"/>
              </a:ext>
            </a:extLst>
          </p:cNvPr>
          <p:cNvSpPr txBox="1"/>
          <p:nvPr/>
        </p:nvSpPr>
        <p:spPr>
          <a:xfrm>
            <a:off x="5252175" y="4776351"/>
            <a:ext cx="3569730" cy="261610"/>
          </a:xfrm>
          <a:prstGeom prst="rect">
            <a:avLst/>
          </a:prstGeom>
          <a:noFill/>
        </p:spPr>
        <p:txBody>
          <a:bodyPr wrap="square">
            <a:spAutoFit/>
          </a:bodyPr>
          <a:lstStyle/>
          <a:p>
            <a:pPr algn="r"/>
            <a:r>
              <a:rPr lang="en-US" sz="1050" dirty="0"/>
              <a:t>Source:  Adapted from Dr. Candace Luces</a:t>
            </a:r>
          </a:p>
        </p:txBody>
      </p:sp>
    </p:spTree>
    <p:extLst>
      <p:ext uri="{BB962C8B-B14F-4D97-AF65-F5344CB8AC3E}">
        <p14:creationId xmlns:p14="http://schemas.microsoft.com/office/powerpoint/2010/main" val="38045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dirty="0"/>
              <a:t>Grad school portfolio</a:t>
            </a:r>
            <a:br>
              <a:rPr lang="en" dirty="0"/>
            </a:br>
            <a:endParaRPr dirty="0"/>
          </a:p>
        </p:txBody>
      </p:sp>
    </p:spTree>
    <p:extLst>
      <p:ext uri="{BB962C8B-B14F-4D97-AF65-F5344CB8AC3E}">
        <p14:creationId xmlns:p14="http://schemas.microsoft.com/office/powerpoint/2010/main" val="283995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Primary Portfolio contents</a:t>
            </a:r>
            <a:endParaRPr dirty="0"/>
          </a:p>
        </p:txBody>
      </p:sp>
      <p:sp>
        <p:nvSpPr>
          <p:cNvPr id="238" name="Google Shape;238;p32"/>
          <p:cNvSpPr/>
          <p:nvPr/>
        </p:nvSpPr>
        <p:spPr>
          <a:xfrm>
            <a:off x="60159" y="712159"/>
            <a:ext cx="8278365" cy="4144497"/>
          </a:xfrm>
          <a:prstGeom prst="rect">
            <a:avLst/>
          </a:prstGeom>
          <a:noFill/>
          <a:ln>
            <a:noFill/>
          </a:ln>
        </p:spPr>
        <p:txBody>
          <a:bodyPr spcFirstLastPara="1" wrap="square" lIns="68575" tIns="34275" rIns="68575" bIns="34275" anchor="t" anchorCtr="0">
            <a:noAutofit/>
          </a:bodyPr>
          <a:lstStyle/>
          <a:p>
            <a:pPr marL="342900" indent="-342900" algn="l" rtl="0" fontAlgn="base">
              <a:lnSpc>
                <a:spcPct val="150000"/>
              </a:lnSpc>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List of Targeted Schools</a:t>
            </a:r>
            <a:r>
              <a:rPr lang="en-US" sz="2400" b="0" i="0" dirty="0">
                <a:solidFill>
                  <a:srgbClr val="000000"/>
                </a:solidFill>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min. t</a:t>
            </a:r>
            <a:r>
              <a:rPr lang="en-US" sz="2400" b="0" i="0" dirty="0">
                <a:solidFill>
                  <a:srgbClr val="000000"/>
                </a:solidFill>
                <a:effectLst/>
                <a:latin typeface="Calibri" panose="020F0502020204030204" pitchFamily="34" charset="0"/>
                <a:cs typeface="Calibri" panose="020F0502020204030204" pitchFamily="34" charset="0"/>
              </a:rPr>
              <a:t>op 10)</a:t>
            </a:r>
          </a:p>
          <a:p>
            <a:pPr marL="342900" indent="-342900" fontAlgn="base">
              <a:lnSpc>
                <a:spcPct val="150000"/>
              </a:lnSpc>
              <a:spcAft>
                <a:spcPts val="6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3 to 4 Recommenders</a:t>
            </a:r>
            <a:r>
              <a:rPr lang="en-US" sz="2400" dirty="0">
                <a:latin typeface="Calibri" panose="020F0502020204030204" pitchFamily="34" charset="0"/>
                <a:cs typeface="Calibri" panose="020F0502020204030204" pitchFamily="34" charset="0"/>
              </a:rPr>
              <a:t>​</a:t>
            </a:r>
          </a:p>
          <a:p>
            <a:pPr marL="342900" indent="-342900" algn="l" rtl="0" fontAlgn="base">
              <a:lnSpc>
                <a:spcPct val="150000"/>
              </a:lnSpc>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Personal Statement or Statement of Purpose/Intent</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lnSpc>
                <a:spcPct val="150000"/>
              </a:lnSpc>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Research Synopsis</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fontAlgn="base">
              <a:lnSpc>
                <a:spcPct val="150000"/>
              </a:lnSpc>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Resume &amp; CV</a:t>
            </a:r>
          </a:p>
          <a:p>
            <a:pPr marL="342900" indent="-342900" fontAlgn="base">
              <a:lnSpc>
                <a:spcPct val="150000"/>
              </a:lnSpc>
              <a:spcAft>
                <a:spcPts val="600"/>
              </a:spcAft>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a:t>
            </a:r>
            <a:r>
              <a:rPr lang="en-US" sz="2400" dirty="0">
                <a:solidFill>
                  <a:srgbClr val="303030"/>
                </a:solidFill>
                <a:latin typeface="Calibri" panose="020F0502020204030204" pitchFamily="34" charset="0"/>
                <a:cs typeface="Calibri" panose="020F0502020204030204" pitchFamily="34" charset="0"/>
              </a:rPr>
              <a:t>List &amp; Description of Desired Funding &amp; Fellowships</a:t>
            </a:r>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766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Choosing a grad school: Research</a:t>
            </a:r>
            <a:endParaRPr dirty="0"/>
          </a:p>
        </p:txBody>
      </p:sp>
      <p:sp>
        <p:nvSpPr>
          <p:cNvPr id="238" name="Google Shape;238;p32"/>
          <p:cNvSpPr/>
          <p:nvPr/>
        </p:nvSpPr>
        <p:spPr>
          <a:xfrm>
            <a:off x="89406" y="992694"/>
            <a:ext cx="3339591" cy="3236403"/>
          </a:xfrm>
          <a:prstGeom prst="rect">
            <a:avLst/>
          </a:prstGeom>
          <a:noFill/>
          <a:ln>
            <a:noFill/>
          </a:ln>
        </p:spPr>
        <p:txBody>
          <a:bodyPr spcFirstLastPara="1" wrap="square" lIns="68575" tIns="34275" rIns="68575" bIns="34275" anchor="t" anchorCtr="0">
            <a:noAutofit/>
          </a:bodyPr>
          <a:lstStyle/>
          <a:p>
            <a:pPr algn="l" rtl="0" fontAlgn="base"/>
            <a:r>
              <a:rPr lang="en-US" sz="2400" b="1" i="0" u="none" strike="noStrike" dirty="0">
                <a:solidFill>
                  <a:srgbClr val="303030"/>
                </a:solidFill>
                <a:effectLst/>
                <a:latin typeface="Calibri" panose="020F0502020204030204" pitchFamily="34" charset="0"/>
                <a:cs typeface="Calibri" panose="020F0502020204030204" pitchFamily="34" charset="0"/>
              </a:rPr>
              <a:t>Talk to:</a:t>
            </a:r>
            <a:r>
              <a:rPr lang="en-US" sz="2400" b="0" i="0" u="none" strike="noStrike" dirty="0">
                <a:solidFill>
                  <a:srgbClr val="303030"/>
                </a:solidFill>
                <a:effectLst/>
                <a:latin typeface="Calibri" panose="020F0502020204030204" pitchFamily="34" charset="0"/>
                <a:cs typeface="Calibri" panose="020F0502020204030204" pitchFamily="34" charset="0"/>
              </a:rPr>
              <a:t> </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P</a:t>
            </a:r>
            <a:r>
              <a:rPr lang="en-US" sz="2200" b="0" i="0" u="none" strike="noStrike" dirty="0">
                <a:solidFill>
                  <a:srgbClr val="303030"/>
                </a:solidFill>
                <a:effectLst/>
                <a:latin typeface="Calibri" panose="020F0502020204030204" pitchFamily="34" charset="0"/>
                <a:cs typeface="Calibri" panose="020F0502020204030204" pitchFamily="34" charset="0"/>
              </a:rPr>
              <a:t>rofessors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P</a:t>
            </a:r>
            <a:r>
              <a:rPr lang="en-US" sz="2200" b="0" i="0" u="none" strike="noStrike" dirty="0">
                <a:solidFill>
                  <a:srgbClr val="303030"/>
                </a:solidFill>
                <a:effectLst/>
                <a:latin typeface="Calibri" panose="020F0502020204030204" pitchFamily="34" charset="0"/>
                <a:cs typeface="Calibri" panose="020F0502020204030204" pitchFamily="34" charset="0"/>
              </a:rPr>
              <a:t>rofessionals in your field of interest</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Current graduate students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A</a:t>
            </a:r>
            <a:r>
              <a:rPr lang="en-US" sz="2200" b="0" i="0" u="none" strike="noStrike" dirty="0">
                <a:solidFill>
                  <a:srgbClr val="303030"/>
                </a:solidFill>
                <a:effectLst/>
                <a:latin typeface="Calibri" panose="020F0502020204030204" pitchFamily="34" charset="0"/>
                <a:cs typeface="Calibri" panose="020F0502020204030204" pitchFamily="34" charset="0"/>
              </a:rPr>
              <a:t>dvisors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M</a:t>
            </a:r>
            <a:r>
              <a:rPr lang="en-US" sz="2200" b="0" i="0" u="none" strike="noStrike" dirty="0">
                <a:solidFill>
                  <a:srgbClr val="303030"/>
                </a:solidFill>
                <a:effectLst/>
                <a:latin typeface="Calibri" panose="020F0502020204030204" pitchFamily="34" charset="0"/>
                <a:cs typeface="Calibri" panose="020F0502020204030204" pitchFamily="34" charset="0"/>
              </a:rPr>
              <a:t>entors</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Visiting speakers</a:t>
            </a:r>
            <a:endParaRPr lang="en-US" sz="2200" b="0" i="0" dirty="0">
              <a:solidFill>
                <a:srgbClr val="000000"/>
              </a:solidFill>
              <a:effectLst/>
              <a:latin typeface="Calibri" panose="020F0502020204030204" pitchFamily="34" charset="0"/>
              <a:cs typeface="Calibri" panose="020F0502020204030204" pitchFamily="34" charset="0"/>
            </a:endParaRPr>
          </a:p>
        </p:txBody>
      </p:sp>
      <p:sp>
        <p:nvSpPr>
          <p:cNvPr id="5" name="Google Shape;238;p32">
            <a:extLst>
              <a:ext uri="{FF2B5EF4-FFF2-40B4-BE49-F238E27FC236}">
                <a16:creationId xmlns:a16="http://schemas.microsoft.com/office/drawing/2014/main" id="{A3DE5499-49E7-497C-90FD-DB8BCB63F583}"/>
              </a:ext>
            </a:extLst>
          </p:cNvPr>
          <p:cNvSpPr/>
          <p:nvPr/>
        </p:nvSpPr>
        <p:spPr>
          <a:xfrm>
            <a:off x="3272589" y="992693"/>
            <a:ext cx="5871411" cy="3236403"/>
          </a:xfrm>
          <a:prstGeom prst="rect">
            <a:avLst/>
          </a:prstGeom>
          <a:noFill/>
          <a:ln>
            <a:noFill/>
          </a:ln>
        </p:spPr>
        <p:txBody>
          <a:bodyPr spcFirstLastPara="1" wrap="square" lIns="68575" tIns="34275" rIns="68575" bIns="34275" anchor="t" anchorCtr="0">
            <a:noAutofit/>
          </a:bodyPr>
          <a:lstStyle/>
          <a:p>
            <a:pPr algn="l" rtl="0" fontAlgn="base"/>
            <a:r>
              <a:rPr lang="en-US" sz="2400" b="1" i="0" u="none" strike="noStrike" dirty="0">
                <a:solidFill>
                  <a:srgbClr val="303030"/>
                </a:solidFill>
                <a:effectLst/>
                <a:latin typeface="Calibri" panose="020F0502020204030204" pitchFamily="34" charset="0"/>
                <a:cs typeface="Calibri" panose="020F0502020204030204" pitchFamily="34" charset="0"/>
              </a:rPr>
              <a:t>Use a variety of sources:</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P</a:t>
            </a:r>
            <a:r>
              <a:rPr lang="en-US" sz="2200" b="0" i="0" u="none" strike="noStrike" dirty="0">
                <a:solidFill>
                  <a:srgbClr val="303030"/>
                </a:solidFill>
                <a:effectLst/>
                <a:latin typeface="Calibri" panose="020F0502020204030204" pitchFamily="34" charset="0"/>
                <a:cs typeface="Calibri" panose="020F0502020204030204" pitchFamily="34" charset="0"/>
              </a:rPr>
              <a:t>rofessional organizations &amp; conferences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R</a:t>
            </a:r>
            <a:r>
              <a:rPr lang="en-US" sz="2200" b="0" i="0" u="none" strike="noStrike" dirty="0">
                <a:solidFill>
                  <a:srgbClr val="303030"/>
                </a:solidFill>
                <a:effectLst/>
                <a:latin typeface="Calibri" panose="020F0502020204030204" pitchFamily="34" charset="0"/>
                <a:cs typeface="Calibri" panose="020F0502020204030204" pitchFamily="34" charset="0"/>
              </a:rPr>
              <a:t>esearch publications/professional journals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C</a:t>
            </a:r>
            <a:r>
              <a:rPr lang="en-US" sz="2200" b="0" i="0" u="none" strike="noStrike" dirty="0">
                <a:solidFill>
                  <a:srgbClr val="303030"/>
                </a:solidFill>
                <a:effectLst/>
                <a:latin typeface="Calibri" panose="020F0502020204030204" pitchFamily="34" charset="0"/>
                <a:cs typeface="Calibri" panose="020F0502020204030204" pitchFamily="34" charset="0"/>
              </a:rPr>
              <a:t>areer centers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G</a:t>
            </a:r>
            <a:r>
              <a:rPr lang="en-US" sz="2200" b="0" i="0" u="none" strike="noStrike" dirty="0">
                <a:solidFill>
                  <a:srgbClr val="303030"/>
                </a:solidFill>
                <a:effectLst/>
                <a:latin typeface="Calibri" panose="020F0502020204030204" pitchFamily="34" charset="0"/>
                <a:cs typeface="Calibri" panose="020F0502020204030204" pitchFamily="34" charset="0"/>
              </a:rPr>
              <a:t>raduate school books &amp; guides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M</a:t>
            </a:r>
            <a:r>
              <a:rPr lang="en-US" sz="2200" b="0" i="0" u="none" strike="noStrike" dirty="0">
                <a:solidFill>
                  <a:srgbClr val="303030"/>
                </a:solidFill>
                <a:effectLst/>
                <a:latin typeface="Calibri" panose="020F0502020204030204" pitchFamily="34" charset="0"/>
                <a:cs typeface="Calibri" panose="020F0502020204030204" pitchFamily="34" charset="0"/>
              </a:rPr>
              <a:t>ajor publications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U</a:t>
            </a:r>
            <a:r>
              <a:rPr lang="en-US" sz="2200" b="0" i="0" u="none" strike="noStrike" dirty="0">
                <a:solidFill>
                  <a:srgbClr val="303030"/>
                </a:solidFill>
                <a:effectLst/>
                <a:latin typeface="Calibri" panose="020F0502020204030204" pitchFamily="34" charset="0"/>
                <a:cs typeface="Calibri" panose="020F0502020204030204" pitchFamily="34" charset="0"/>
              </a:rPr>
              <a:t>niversity websites</a:t>
            </a:r>
          </a:p>
          <a:p>
            <a:pPr marL="342900" indent="-342900" algn="l" rtl="0" fontAlgn="base">
              <a:spcAft>
                <a:spcPts val="300"/>
              </a:spcAft>
              <a:buFont typeface="Arial" panose="020B0604020202020204" pitchFamily="34" charset="0"/>
              <a:buChar char="•"/>
            </a:pPr>
            <a:r>
              <a:rPr lang="en-US" sz="2000" b="0" i="0" u="sng" strike="noStrike" dirty="0">
                <a:solidFill>
                  <a:srgbClr val="D26900"/>
                </a:solidFill>
                <a:effectLst/>
                <a:latin typeface="Calibri" panose="020F0502020204030204" pitchFamily="34" charset="0"/>
                <a:cs typeface="Calibri" panose="020F0502020204030204" pitchFamily="34" charset="0"/>
                <a:hlinkClick r:id="rId3"/>
              </a:rPr>
              <a:t>http://www.gradschools.com</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000" b="0" i="0" u="sng" strike="noStrike" dirty="0">
                <a:solidFill>
                  <a:srgbClr val="D26900"/>
                </a:solidFill>
                <a:effectLst/>
                <a:latin typeface="Calibri" panose="020F0502020204030204" pitchFamily="34" charset="0"/>
                <a:cs typeface="Calibri" panose="020F0502020204030204" pitchFamily="34" charset="0"/>
                <a:hlinkClick r:id="rId4"/>
              </a:rPr>
              <a:t>http://graduate-schools.petersons.com/</a:t>
            </a:r>
            <a:r>
              <a:rPr lang="en-US" sz="2000" b="0" i="0" u="none" strike="noStrike" dirty="0">
                <a:solidFill>
                  <a:srgbClr val="303030"/>
                </a:solidFill>
                <a:effectLst/>
                <a:latin typeface="Calibri" panose="020F0502020204030204" pitchFamily="34" charset="0"/>
                <a:cs typeface="Calibri" panose="020F0502020204030204" pitchFamily="34" charset="0"/>
              </a:rPr>
              <a:t> </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2200" b="0" i="0" dirty="0">
              <a:solidFill>
                <a:srgbClr val="000000"/>
              </a:solidFill>
              <a:effectLst/>
              <a:latin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7D1D6C14-31FE-4A93-9592-2210F3E67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117602" y="2851484"/>
            <a:ext cx="1936992" cy="19369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C5AFFAA-D940-496F-8450-D91D1F2A20F5}"/>
              </a:ext>
            </a:extLst>
          </p:cNvPr>
          <p:cNvSpPr txBox="1"/>
          <p:nvPr/>
        </p:nvSpPr>
        <p:spPr>
          <a:xfrm>
            <a:off x="5428637" y="4776351"/>
            <a:ext cx="3569730" cy="261610"/>
          </a:xfrm>
          <a:prstGeom prst="rect">
            <a:avLst/>
          </a:prstGeom>
          <a:noFill/>
        </p:spPr>
        <p:txBody>
          <a:bodyPr wrap="square">
            <a:spAutoFit/>
          </a:bodyPr>
          <a:lstStyle/>
          <a:p>
            <a:pPr algn="r"/>
            <a:r>
              <a:rPr lang="en-US" sz="1050" dirty="0"/>
              <a:t>Source:  Adapted from Dr. Candace Luces</a:t>
            </a:r>
          </a:p>
        </p:txBody>
      </p:sp>
    </p:spTree>
    <p:extLst>
      <p:ext uri="{BB962C8B-B14F-4D97-AF65-F5344CB8AC3E}">
        <p14:creationId xmlns:p14="http://schemas.microsoft.com/office/powerpoint/2010/main" val="14139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Choosing a grad school: considerations</a:t>
            </a:r>
            <a:endParaRPr dirty="0"/>
          </a:p>
        </p:txBody>
      </p:sp>
      <p:sp>
        <p:nvSpPr>
          <p:cNvPr id="238" name="Google Shape;238;p32"/>
          <p:cNvSpPr/>
          <p:nvPr/>
        </p:nvSpPr>
        <p:spPr>
          <a:xfrm>
            <a:off x="60160" y="800390"/>
            <a:ext cx="3808826" cy="4144497"/>
          </a:xfrm>
          <a:prstGeom prst="rect">
            <a:avLst/>
          </a:prstGeom>
          <a:noFill/>
          <a:ln>
            <a:noFill/>
          </a:ln>
        </p:spPr>
        <p:txBody>
          <a:bodyPr spcFirstLastPara="1" wrap="square" lIns="68575" tIns="34275" rIns="68575" bIns="34275" anchor="t" anchorCtr="0">
            <a:noAutofit/>
          </a:bodyPr>
          <a:lstStyle/>
          <a:p>
            <a:pPr algn="l" rtl="0" fontAlgn="base"/>
            <a:r>
              <a:rPr lang="en-US" sz="2400" b="1" i="0" u="none" strike="noStrike" dirty="0">
                <a:solidFill>
                  <a:srgbClr val="303030"/>
                </a:solidFill>
                <a:effectLst/>
                <a:latin typeface="Calibri" panose="020F0502020204030204" pitchFamily="34" charset="0"/>
                <a:cs typeface="Calibri" panose="020F0502020204030204" pitchFamily="34" charset="0"/>
              </a:rPr>
              <a:t>Educational</a:t>
            </a: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Research</a:t>
            </a:r>
            <a:r>
              <a:rPr lang="en-US" sz="2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Professors</a:t>
            </a:r>
            <a:r>
              <a:rPr lang="en-US" sz="2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University/Department/    </a:t>
            </a:r>
            <a:br>
              <a:rPr lang="en-US" sz="2100" b="0" i="0" u="none" strike="noStrike" dirty="0">
                <a:solidFill>
                  <a:srgbClr val="303030"/>
                </a:solidFill>
                <a:effectLst/>
                <a:latin typeface="Calibri" panose="020F0502020204030204" pitchFamily="34" charset="0"/>
                <a:cs typeface="Calibri" panose="020F0502020204030204" pitchFamily="34" charset="0"/>
              </a:rPr>
            </a:br>
            <a:r>
              <a:rPr lang="en-US" sz="2100" b="0" i="0" u="none" strike="noStrike" dirty="0">
                <a:solidFill>
                  <a:srgbClr val="303030"/>
                </a:solidFill>
                <a:effectLst/>
                <a:latin typeface="Calibri" panose="020F0502020204030204" pitchFamily="34" charset="0"/>
                <a:cs typeface="Calibri" panose="020F0502020204030204" pitchFamily="34" charset="0"/>
              </a:rPr>
              <a:t>faculty ranking</a:t>
            </a:r>
            <a:r>
              <a:rPr lang="en-US" sz="2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Opportunities for interdisciplinary work</a:t>
            </a:r>
            <a:r>
              <a:rPr lang="en-US" sz="2100" b="0" i="0" dirty="0">
                <a:solidFill>
                  <a:srgbClr val="000000"/>
                </a:solidFill>
                <a:effectLst/>
                <a:latin typeface="Calibri" panose="020F0502020204030204" pitchFamily="34" charset="0"/>
                <a:cs typeface="Calibri" panose="020F0502020204030204" pitchFamily="34" charset="0"/>
              </a:rPr>
              <a:t>​</a:t>
            </a:r>
            <a:endParaRPr lang="en-US" sz="2100" dirty="0">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r>
              <a:rPr lang="en-US" sz="2100" dirty="0">
                <a:latin typeface="Calibri" panose="020F0502020204030204" pitchFamily="34" charset="0"/>
                <a:cs typeface="Calibri" panose="020F0502020204030204" pitchFamily="34" charset="0"/>
              </a:rPr>
              <a:t>Openings in research labs in that department</a:t>
            </a:r>
            <a:endParaRPr lang="en-US" sz="2100" dirty="0">
              <a:latin typeface="Arial" panose="020B0604020202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2E51ECE-DD2A-4F70-9178-60C26EA5594B}"/>
              </a:ext>
            </a:extLst>
          </p:cNvPr>
          <p:cNvSpPr txBox="1"/>
          <p:nvPr/>
        </p:nvSpPr>
        <p:spPr>
          <a:xfrm>
            <a:off x="5428637" y="4776351"/>
            <a:ext cx="3569730" cy="261610"/>
          </a:xfrm>
          <a:prstGeom prst="rect">
            <a:avLst/>
          </a:prstGeom>
          <a:noFill/>
        </p:spPr>
        <p:txBody>
          <a:bodyPr wrap="square">
            <a:spAutoFit/>
          </a:bodyPr>
          <a:lstStyle/>
          <a:p>
            <a:pPr algn="r"/>
            <a:r>
              <a:rPr lang="en-US" sz="1050" dirty="0"/>
              <a:t>Source:  Adapted from Dr. Candace Luces</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664085" y="764293"/>
            <a:ext cx="5600236" cy="4144497"/>
          </a:xfrm>
          <a:prstGeom prst="rect">
            <a:avLst/>
          </a:prstGeom>
          <a:noFill/>
          <a:ln>
            <a:noFill/>
          </a:ln>
        </p:spPr>
        <p:txBody>
          <a:bodyPr spcFirstLastPara="1" wrap="square" lIns="68575" tIns="34275" rIns="68575" bIns="34275" anchor="t" anchorCtr="0">
            <a:noAutofit/>
          </a:bodyPr>
          <a:lstStyle/>
          <a:p>
            <a:pPr algn="l" rtl="0" fontAlgn="base"/>
            <a:r>
              <a:rPr lang="en-US" sz="2400" b="1" i="0" u="none" strike="noStrike" dirty="0">
                <a:solidFill>
                  <a:srgbClr val="303030"/>
                </a:solidFill>
                <a:effectLst/>
                <a:latin typeface="Calibri" panose="020F0502020204030204" pitchFamily="34" charset="0"/>
                <a:cs typeface="Calibri" panose="020F0502020204030204" pitchFamily="34" charset="0"/>
              </a:rPr>
              <a:t>Personal</a:t>
            </a: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Quality of life for graduate students</a:t>
            </a:r>
            <a:r>
              <a:rPr lang="en-US" sz="2100" b="0" i="0" dirty="0">
                <a:solidFill>
                  <a:srgbClr val="000000"/>
                </a:solidFill>
                <a:effectLst/>
                <a:latin typeface="Calibri" panose="020F0502020204030204" pitchFamily="34" charset="0"/>
                <a:cs typeface="Calibri" panose="020F0502020204030204" pitchFamily="34" charset="0"/>
              </a:rPr>
              <a:t>​</a:t>
            </a:r>
          </a:p>
          <a:p>
            <a:pPr marL="860425" lvl="8" indent="-342900" fontAlgn="base">
              <a:spcAft>
                <a:spcPts val="300"/>
              </a:spcAft>
              <a:buFont typeface="Wingdings" panose="05000000000000000000" pitchFamily="2" charset="2"/>
              <a:buChar char="ü"/>
            </a:pPr>
            <a:r>
              <a:rPr lang="en-US" sz="2000" b="0" i="0" u="none" strike="noStrike" dirty="0">
                <a:solidFill>
                  <a:srgbClr val="303030"/>
                </a:solidFill>
                <a:effectLst/>
                <a:latin typeface="Calibri" panose="020F0502020204030204" pitchFamily="34" charset="0"/>
                <a:cs typeface="Calibri" panose="020F0502020204030204" pitchFamily="34" charset="0"/>
              </a:rPr>
              <a:t>Stipend</a:t>
            </a:r>
            <a:r>
              <a:rPr lang="en-US" sz="2000" b="0" i="0" dirty="0">
                <a:solidFill>
                  <a:srgbClr val="000000"/>
                </a:solidFill>
                <a:effectLst/>
                <a:latin typeface="Calibri" panose="020F0502020204030204" pitchFamily="34" charset="0"/>
                <a:cs typeface="Calibri" panose="020F0502020204030204" pitchFamily="34" charset="0"/>
              </a:rPr>
              <a:t>​</a:t>
            </a:r>
          </a:p>
          <a:p>
            <a:pPr marL="860425" lvl="8" indent="-342900" fontAlgn="base">
              <a:spcAft>
                <a:spcPts val="300"/>
              </a:spcAft>
              <a:buFont typeface="Wingdings" panose="05000000000000000000" pitchFamily="2" charset="2"/>
              <a:buChar char="ü"/>
            </a:pPr>
            <a:r>
              <a:rPr lang="en-US" sz="2000" b="0" i="0" u="none" strike="noStrike" dirty="0">
                <a:solidFill>
                  <a:srgbClr val="303030"/>
                </a:solidFill>
                <a:effectLst/>
                <a:latin typeface="Calibri" panose="020F0502020204030204" pitchFamily="34" charset="0"/>
                <a:cs typeface="Calibri" panose="020F0502020204030204" pitchFamily="34" charset="0"/>
              </a:rPr>
              <a:t>Cost-of-living </a:t>
            </a:r>
            <a:r>
              <a:rPr lang="en-US" sz="2000" b="0" i="0" dirty="0">
                <a:solidFill>
                  <a:srgbClr val="000000"/>
                </a:solidFill>
                <a:effectLst/>
                <a:latin typeface="Calibri" panose="020F0502020204030204" pitchFamily="34" charset="0"/>
                <a:cs typeface="Calibri" panose="020F0502020204030204" pitchFamily="34" charset="0"/>
              </a:rPr>
              <a:t>​</a:t>
            </a:r>
          </a:p>
          <a:p>
            <a:pPr marL="860425" lvl="8" indent="-342900" fontAlgn="base">
              <a:spcAft>
                <a:spcPts val="300"/>
              </a:spcAft>
              <a:buFont typeface="Wingdings" panose="05000000000000000000" pitchFamily="2" charset="2"/>
              <a:buChar char="ü"/>
            </a:pPr>
            <a:r>
              <a:rPr lang="en-US" sz="2000" b="0" i="0" u="none" strike="noStrike" dirty="0">
                <a:solidFill>
                  <a:srgbClr val="303030"/>
                </a:solidFill>
                <a:effectLst/>
                <a:latin typeface="Calibri" panose="020F0502020204030204" pitchFamily="34" charset="0"/>
                <a:cs typeface="Calibri" panose="020F0502020204030204" pitchFamily="34" charset="0"/>
              </a:rPr>
              <a:t>Health benefits</a:t>
            </a:r>
            <a:r>
              <a:rPr lang="en-US" sz="2000" b="0" i="0" dirty="0">
                <a:solidFill>
                  <a:srgbClr val="000000"/>
                </a:solidFill>
                <a:effectLst/>
                <a:latin typeface="Calibri" panose="020F0502020204030204" pitchFamily="34" charset="0"/>
                <a:cs typeface="Calibri" panose="020F0502020204030204" pitchFamily="34" charset="0"/>
              </a:rPr>
              <a:t>​</a:t>
            </a:r>
          </a:p>
          <a:p>
            <a:pPr marL="860425" lvl="8" indent="-342900" fontAlgn="base">
              <a:spcAft>
                <a:spcPts val="300"/>
              </a:spcAft>
              <a:buFont typeface="Wingdings" panose="05000000000000000000" pitchFamily="2" charset="2"/>
              <a:buChar char="ü"/>
            </a:pPr>
            <a:r>
              <a:rPr lang="en-US" sz="2000" b="0" i="0" u="none" strike="noStrike" dirty="0">
                <a:solidFill>
                  <a:srgbClr val="303030"/>
                </a:solidFill>
                <a:effectLst/>
                <a:latin typeface="Calibri" panose="020F0502020204030204" pitchFamily="34" charset="0"/>
                <a:cs typeface="Calibri" panose="020F0502020204030204" pitchFamily="34" charset="0"/>
              </a:rPr>
              <a:t>Educational expenses, i.e. tuition </a:t>
            </a:r>
            <a:r>
              <a:rPr lang="en-US" sz="2000" dirty="0">
                <a:solidFill>
                  <a:srgbClr val="303030"/>
                </a:solidFill>
                <a:latin typeface="Calibri" panose="020F0502020204030204" pitchFamily="34" charset="0"/>
                <a:cs typeface="Calibri" panose="020F0502020204030204" pitchFamily="34" charset="0"/>
              </a:rPr>
              <a:t>&amp; </a:t>
            </a:r>
            <a:r>
              <a:rPr lang="en-US" sz="2000" b="0" i="0" u="none" strike="noStrike" dirty="0">
                <a:solidFill>
                  <a:srgbClr val="303030"/>
                </a:solidFill>
                <a:effectLst/>
                <a:latin typeface="Calibri" panose="020F0502020204030204" pitchFamily="34" charset="0"/>
                <a:cs typeface="Calibri" panose="020F0502020204030204" pitchFamily="34" charset="0"/>
              </a:rPr>
              <a:t>fees</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Geographic location</a:t>
            </a:r>
            <a:r>
              <a:rPr lang="en-US" sz="2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Cultural environment</a:t>
            </a:r>
            <a:r>
              <a:rPr lang="en-US" sz="2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Social/personal upkeep</a:t>
            </a:r>
            <a:r>
              <a:rPr lang="en-US" sz="21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Opportunities for spouse (if applicable)</a:t>
            </a:r>
            <a:endParaRPr lang="en-US" sz="21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27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15730" y="121071"/>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Reach out to prospective programs &amp; faculty</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95500" y="807648"/>
            <a:ext cx="8206930" cy="1249752"/>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10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Reach out to stand out</a:t>
            </a:r>
          </a:p>
          <a:p>
            <a:pPr marL="342900" indent="-342900" algn="l" rtl="0" fontAlgn="base">
              <a:spcAft>
                <a:spcPts val="10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Make appointments to meet with faculty and/or the admissions office</a:t>
            </a:r>
            <a:r>
              <a:rPr lang="en-US" sz="2000" b="0" i="0" dirty="0">
                <a:solidFill>
                  <a:srgbClr val="000000"/>
                </a:solidFill>
                <a:effectLst/>
                <a:latin typeface="Calibri" panose="020F0502020204030204" pitchFamily="34" charset="0"/>
                <a:cs typeface="Calibri" panose="020F0502020204030204" pitchFamily="34" charset="0"/>
              </a:rPr>
              <a:t>​</a:t>
            </a:r>
          </a:p>
          <a:p>
            <a:pPr algn="l" rtl="0" fontAlgn="base">
              <a:spcAft>
                <a:spcPts val="1000"/>
              </a:spcAft>
            </a:pPr>
            <a:r>
              <a:rPr lang="en-US" sz="2000" b="0" i="0" dirty="0">
                <a:solidFill>
                  <a:srgbClr val="000000"/>
                </a:solidFill>
                <a:effectLst/>
                <a:latin typeface="Times New Roman" panose="02020603050405020304" pitchFamily="18" charset="0"/>
              </a:rPr>
              <a:t>​</a:t>
            </a:r>
            <a:endParaRPr lang="en-US" sz="2000" b="0" i="0" dirty="0">
              <a:solidFill>
                <a:srgbClr val="000000"/>
              </a:solidFill>
              <a:effectLst/>
              <a:latin typeface="Segoe UI" panose="020B0502040204020203" pitchFamily="34" charset="0"/>
            </a:endParaRPr>
          </a:p>
        </p:txBody>
      </p:sp>
      <p:pic>
        <p:nvPicPr>
          <p:cNvPr id="6146" name="Picture 2">
            <a:extLst>
              <a:ext uri="{FF2B5EF4-FFF2-40B4-BE49-F238E27FC236}">
                <a16:creationId xmlns:a16="http://schemas.microsoft.com/office/drawing/2014/main" id="{B4240FDB-D74D-4F38-8848-320FDBD65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226" y="2052094"/>
            <a:ext cx="3152274" cy="213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A6EF67-0E19-44C2-89B0-5E64965D668A}"/>
              </a:ext>
            </a:extLst>
          </p:cNvPr>
          <p:cNvSpPr txBox="1"/>
          <p:nvPr/>
        </p:nvSpPr>
        <p:spPr>
          <a:xfrm>
            <a:off x="95500" y="1692516"/>
            <a:ext cx="5932321" cy="2887970"/>
          </a:xfrm>
          <a:prstGeom prst="rect">
            <a:avLst/>
          </a:prstGeom>
          <a:noFill/>
        </p:spPr>
        <p:txBody>
          <a:bodyPr wrap="square">
            <a:spAutoFit/>
          </a:bodyPr>
          <a:lstStyle/>
          <a:p>
            <a:pPr marL="342900" indent="-342900" algn="l" rtl="0" fontAlgn="base">
              <a:spcAft>
                <a:spcPts val="10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rPr>
              <a:t>Talk to current graduate students  </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Arial" panose="020B0604020202020204" pitchFamily="34" charset="0"/>
            </a:endParaRPr>
          </a:p>
          <a:p>
            <a:pPr marL="342900" indent="-342900" algn="l" rtl="0" fontAlgn="base">
              <a:spcAft>
                <a:spcPts val="10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rPr>
              <a:t>Some schools may be able to pay for travel</a:t>
            </a:r>
          </a:p>
          <a:p>
            <a:pPr marL="342900" indent="-342900" algn="l" rtl="0" fontAlgn="base">
              <a:spcAft>
                <a:spcPts val="1000"/>
              </a:spcAft>
              <a:buFont typeface="Arial" panose="020B0604020202020204" pitchFamily="34" charset="0"/>
              <a:buChar char="•"/>
            </a:pPr>
            <a:r>
              <a:rPr lang="en-US" sz="2000" dirty="0">
                <a:solidFill>
                  <a:srgbClr val="303030"/>
                </a:solidFill>
                <a:latin typeface="Calibri" panose="020F0502020204030204" pitchFamily="34" charset="0"/>
              </a:rPr>
              <a:t>M</a:t>
            </a:r>
            <a:r>
              <a:rPr lang="en-US" sz="2000" b="0" i="0" dirty="0">
                <a:solidFill>
                  <a:srgbClr val="000000"/>
                </a:solidFill>
                <a:effectLst/>
                <a:latin typeface="Calibri" panose="020F0502020204030204" pitchFamily="34" charset="0"/>
              </a:rPr>
              <a:t>aximize virtual meetings, visits, and open houses</a:t>
            </a:r>
            <a:endParaRPr lang="en-US" sz="2000" b="0" i="0" dirty="0">
              <a:solidFill>
                <a:srgbClr val="000000"/>
              </a:solidFill>
              <a:effectLst/>
              <a:latin typeface="Arial" panose="020B0604020202020204" pitchFamily="34" charset="0"/>
            </a:endParaRPr>
          </a:p>
          <a:p>
            <a:pPr marL="342900" indent="-342900" fontAlgn="base">
              <a:spcAft>
                <a:spcPts val="10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rPr>
              <a:t>Gather information about the community, housing options, </a:t>
            </a:r>
            <a:r>
              <a:rPr lang="en-US" sz="2000" dirty="0">
                <a:latin typeface="Calibri" panose="020F0502020204030204" pitchFamily="34" charset="0"/>
              </a:rPr>
              <a:t>​resources, and support</a:t>
            </a:r>
            <a:endParaRPr lang="en-US" sz="2000" b="0" i="0" dirty="0">
              <a:solidFill>
                <a:srgbClr val="000000"/>
              </a:solidFill>
              <a:effectLst/>
              <a:latin typeface="Arial" panose="020B0604020202020204" pitchFamily="34" charset="0"/>
            </a:endParaRPr>
          </a:p>
          <a:p>
            <a:pPr marL="342900" indent="-342900" algn="l" rtl="0" fontAlgn="base">
              <a:spcAft>
                <a:spcPts val="10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rPr>
              <a:t>Be on time and be prepared</a:t>
            </a:r>
            <a:r>
              <a:rPr lang="en-US" sz="2000" b="0" i="0" dirty="0">
                <a:solidFill>
                  <a:srgbClr val="000000"/>
                </a:solidFill>
                <a:effectLst/>
                <a:latin typeface="Calibri" panose="020F0502020204030204" pitchFamily="34" charset="0"/>
              </a:rPr>
              <a:t>​</a:t>
            </a:r>
          </a:p>
          <a:p>
            <a:pPr marL="342900" indent="-342900" algn="l" rtl="0" fontAlgn="base">
              <a:spcAft>
                <a:spcPts val="1000"/>
              </a:spcAft>
              <a:buFont typeface="Arial" panose="020B0604020202020204" pitchFamily="34" charset="0"/>
              <a:buChar char="•"/>
            </a:pPr>
            <a:r>
              <a:rPr lang="en-US" sz="2000" dirty="0">
                <a:latin typeface="Calibri" panose="020F0502020204030204" pitchFamily="34" charset="0"/>
              </a:rPr>
              <a:t>Two-way interview</a:t>
            </a:r>
            <a:endParaRPr lang="en-US" sz="20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270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Portfolio: school list</a:t>
            </a:r>
            <a:endParaRPr dirty="0"/>
          </a:p>
        </p:txBody>
      </p:sp>
      <p:sp>
        <p:nvSpPr>
          <p:cNvPr id="238" name="Google Shape;238;p32"/>
          <p:cNvSpPr/>
          <p:nvPr/>
        </p:nvSpPr>
        <p:spPr>
          <a:xfrm>
            <a:off x="120319" y="800390"/>
            <a:ext cx="9166804" cy="4144497"/>
          </a:xfrm>
          <a:prstGeom prst="rect">
            <a:avLst/>
          </a:prstGeom>
          <a:noFill/>
          <a:ln>
            <a:noFill/>
          </a:ln>
        </p:spPr>
        <p:txBody>
          <a:bodyPr spcFirstLastPara="1" wrap="square" lIns="68575" tIns="34275" rIns="68575" bIns="34275" anchor="t" anchorCtr="0">
            <a:noAutofit/>
          </a:bodyPr>
          <a:lstStyle/>
          <a:p>
            <a:pPr algn="l" rtl="0" fontAlgn="base">
              <a:spcAft>
                <a:spcPts val="300"/>
              </a:spcAft>
            </a:pPr>
            <a:r>
              <a:rPr lang="en-US" sz="2400" b="1" i="0" u="none" strike="noStrike" dirty="0">
                <a:solidFill>
                  <a:srgbClr val="303030"/>
                </a:solidFill>
                <a:effectLst/>
                <a:latin typeface="Calibri" panose="020F0502020204030204" pitchFamily="34" charset="0"/>
              </a:rPr>
              <a:t>Find at least 10 schools/programs that fit your interest</a:t>
            </a:r>
            <a:r>
              <a:rPr lang="en-US" sz="2400" b="1" i="0" dirty="0">
                <a:solidFill>
                  <a:srgbClr val="000000"/>
                </a:solidFill>
                <a:effectLst/>
                <a:latin typeface="Calibri" panose="020F0502020204030204" pitchFamily="34" charset="0"/>
              </a:rPr>
              <a:t>​</a:t>
            </a:r>
            <a:endParaRPr lang="en-US" sz="2400" b="1" i="0" dirty="0">
              <a:solidFill>
                <a:srgbClr val="000000"/>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Name of graduate program/school</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Advisor name</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Resources available </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Admission requirements &amp; timeline</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Strengths &amp; emphasis (in academic program and research)</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Application components &amp; fees</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Pros &amp; Cons of program</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Contact Person/Info.</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70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dirty="0"/>
              <a:t>Your hit list</a:t>
            </a:r>
            <a:br>
              <a:rPr lang="en" dirty="0"/>
            </a:br>
            <a:endParaRPr dirty="0"/>
          </a:p>
        </p:txBody>
      </p:sp>
    </p:spTree>
    <p:extLst>
      <p:ext uri="{BB962C8B-B14F-4D97-AF65-F5344CB8AC3E}">
        <p14:creationId xmlns:p14="http://schemas.microsoft.com/office/powerpoint/2010/main" val="196079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dirty="0"/>
              <a:t>W</a:t>
            </a:r>
            <a:r>
              <a:rPr lang="en" dirty="0"/>
              <a:t>hy graduate school?</a:t>
            </a:r>
            <a:br>
              <a:rPr lang="en" dirty="0"/>
            </a:br>
            <a:endParaRPr dirty="0"/>
          </a:p>
        </p:txBody>
      </p:sp>
    </p:spTree>
    <p:extLst>
      <p:ext uri="{BB962C8B-B14F-4D97-AF65-F5344CB8AC3E}">
        <p14:creationId xmlns:p14="http://schemas.microsoft.com/office/powerpoint/2010/main" val="75079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Recommenders</a:t>
            </a:r>
            <a:endParaRPr dirty="0"/>
          </a:p>
        </p:txBody>
      </p:sp>
      <p:sp>
        <p:nvSpPr>
          <p:cNvPr id="238" name="Google Shape;238;p32"/>
          <p:cNvSpPr/>
          <p:nvPr/>
        </p:nvSpPr>
        <p:spPr>
          <a:xfrm>
            <a:off x="154574" y="962996"/>
            <a:ext cx="7886700" cy="4144497"/>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10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Recommendations </a:t>
            </a:r>
            <a:r>
              <a:rPr lang="en-US" sz="2200" b="1" dirty="0">
                <a:solidFill>
                  <a:srgbClr val="303030"/>
                </a:solidFill>
                <a:latin typeface="Calibri" panose="020F0502020204030204" pitchFamily="34" charset="0"/>
                <a:cs typeface="Calibri" panose="020F0502020204030204" pitchFamily="34" charset="0"/>
              </a:rPr>
              <a:t>make or break </a:t>
            </a:r>
            <a:r>
              <a:rPr lang="en-US" sz="2200" dirty="0">
                <a:solidFill>
                  <a:srgbClr val="303030"/>
                </a:solidFill>
                <a:latin typeface="Calibri" panose="020F0502020204030204" pitchFamily="34" charset="0"/>
                <a:cs typeface="Calibri" panose="020F0502020204030204" pitchFamily="34" charset="0"/>
              </a:rPr>
              <a:t>your applications</a:t>
            </a:r>
            <a:endParaRPr lang="en-US" sz="2200" b="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spcAft>
                <a:spcPts val="10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Identify and secure </a:t>
            </a:r>
            <a:r>
              <a:rPr lang="en-US" sz="2200" b="1" i="0" u="none" strike="noStrike" dirty="0">
                <a:solidFill>
                  <a:srgbClr val="303030"/>
                </a:solidFill>
                <a:effectLst/>
                <a:latin typeface="Calibri" panose="020F0502020204030204" pitchFamily="34" charset="0"/>
                <a:cs typeface="Calibri" panose="020F0502020204030204" pitchFamily="34" charset="0"/>
              </a:rPr>
              <a:t>3-4 recommenders </a:t>
            </a:r>
            <a:r>
              <a:rPr lang="en-US" sz="2200" b="0" i="0" u="none" strike="noStrike" dirty="0">
                <a:solidFill>
                  <a:srgbClr val="303030"/>
                </a:solidFill>
                <a:effectLst/>
                <a:latin typeface="Calibri" panose="020F0502020204030204" pitchFamily="34" charset="0"/>
                <a:cs typeface="Calibri" panose="020F0502020204030204" pitchFamily="34" charset="0"/>
              </a:rPr>
              <a:t>(back-ups are great)</a:t>
            </a:r>
            <a:r>
              <a:rPr lang="en-US" sz="2200" b="0" i="0" dirty="0">
                <a:solidFill>
                  <a:srgbClr val="000000"/>
                </a:solidFill>
                <a:effectLst/>
                <a:latin typeface="Calibri" panose="020F0502020204030204" pitchFamily="34" charset="0"/>
                <a:cs typeface="Calibri" panose="020F0502020204030204" pitchFamily="34" charset="0"/>
              </a:rPr>
              <a:t>​</a:t>
            </a:r>
          </a:p>
          <a:p>
            <a:pPr marL="631825" lvl="1" indent="-342900" fontAlgn="base">
              <a:spcAft>
                <a:spcPts val="1000"/>
              </a:spcAft>
              <a:buFont typeface="Wingdings" panose="05000000000000000000" pitchFamily="2" charset="2"/>
              <a:buChar char="ü"/>
            </a:pPr>
            <a:r>
              <a:rPr lang="en-US" sz="2200" b="0" i="0" u="none" strike="noStrike" dirty="0">
                <a:solidFill>
                  <a:srgbClr val="303030"/>
                </a:solidFill>
                <a:effectLst/>
                <a:latin typeface="Calibri" panose="020F0502020204030204" pitchFamily="34" charset="0"/>
                <a:cs typeface="Calibri" panose="020F0502020204030204" pitchFamily="34" charset="0"/>
              </a:rPr>
              <a:t>Your current advisor</a:t>
            </a:r>
            <a:r>
              <a:rPr lang="en-US" sz="2200" b="0" i="0" dirty="0">
                <a:solidFill>
                  <a:srgbClr val="000000"/>
                </a:solidFill>
                <a:effectLst/>
                <a:latin typeface="Calibri" panose="020F0502020204030204" pitchFamily="34" charset="0"/>
                <a:cs typeface="Calibri" panose="020F0502020204030204" pitchFamily="34" charset="0"/>
              </a:rPr>
              <a:t>​</a:t>
            </a:r>
          </a:p>
          <a:p>
            <a:pPr marL="631825" lvl="1" indent="-342900" fontAlgn="base">
              <a:spcAft>
                <a:spcPts val="1000"/>
              </a:spcAft>
              <a:buFont typeface="Wingdings" panose="05000000000000000000" pitchFamily="2" charset="2"/>
              <a:buChar char="ü"/>
            </a:pPr>
            <a:r>
              <a:rPr lang="en-US" sz="2200" b="0" i="0" u="none" strike="noStrike" dirty="0">
                <a:solidFill>
                  <a:srgbClr val="303030"/>
                </a:solidFill>
                <a:effectLst/>
                <a:latin typeface="Calibri" panose="020F0502020204030204" pitchFamily="34" charset="0"/>
                <a:cs typeface="Calibri" panose="020F0502020204030204" pitchFamily="34" charset="0"/>
              </a:rPr>
              <a:t>At least 2 should be in your field (depends on field)</a:t>
            </a:r>
            <a:r>
              <a:rPr lang="en-US" sz="2200" b="0" i="0" dirty="0">
                <a:solidFill>
                  <a:srgbClr val="000000"/>
                </a:solidFill>
                <a:effectLst/>
                <a:latin typeface="Calibri" panose="020F0502020204030204" pitchFamily="34" charset="0"/>
                <a:cs typeface="Calibri" panose="020F0502020204030204" pitchFamily="34" charset="0"/>
              </a:rPr>
              <a:t>​</a:t>
            </a:r>
          </a:p>
          <a:p>
            <a:pPr marL="631825" lvl="1" indent="-342900" fontAlgn="base">
              <a:spcAft>
                <a:spcPts val="1000"/>
              </a:spcAft>
              <a:buFont typeface="Wingdings" panose="05000000000000000000" pitchFamily="2" charset="2"/>
              <a:buChar char="ü"/>
            </a:pPr>
            <a:r>
              <a:rPr lang="en-US" sz="2200" b="0" i="0" u="none" strike="noStrike" dirty="0">
                <a:solidFill>
                  <a:srgbClr val="303030"/>
                </a:solidFill>
                <a:effectLst/>
                <a:latin typeface="Calibri" panose="020F0502020204030204" pitchFamily="34" charset="0"/>
                <a:cs typeface="Calibri" panose="020F0502020204030204" pitchFamily="34" charset="0"/>
              </a:rPr>
              <a:t>REU or other research program advisor</a:t>
            </a:r>
            <a:r>
              <a:rPr lang="en-US" sz="2200" b="0" i="0" dirty="0">
                <a:solidFill>
                  <a:srgbClr val="000000"/>
                </a:solidFill>
                <a:effectLst/>
                <a:latin typeface="Calibri" panose="020F0502020204030204" pitchFamily="34" charset="0"/>
                <a:cs typeface="Calibri" panose="020F0502020204030204" pitchFamily="34" charset="0"/>
              </a:rPr>
              <a:t>​</a:t>
            </a:r>
          </a:p>
          <a:p>
            <a:pPr marL="631825" lvl="1" indent="-342900" fontAlgn="base">
              <a:spcAft>
                <a:spcPts val="1000"/>
              </a:spcAft>
              <a:buFont typeface="Wingdings" panose="05000000000000000000" pitchFamily="2" charset="2"/>
              <a:buChar char="ü"/>
            </a:pPr>
            <a:r>
              <a:rPr lang="en-US" sz="2200" b="0" i="0" u="none" strike="noStrike" dirty="0">
                <a:solidFill>
                  <a:srgbClr val="303030"/>
                </a:solidFill>
                <a:effectLst/>
                <a:latin typeface="Calibri" panose="020F0502020204030204" pitchFamily="34" charset="0"/>
                <a:cs typeface="Calibri" panose="020F0502020204030204" pitchFamily="34" charset="0"/>
              </a:rPr>
              <a:t>Scholarship program director </a:t>
            </a:r>
            <a:r>
              <a:rPr lang="en-US" sz="2200" b="0" i="0" dirty="0">
                <a:solidFill>
                  <a:srgbClr val="000000"/>
                </a:solidFill>
                <a:effectLst/>
                <a:latin typeface="Calibri" panose="020F0502020204030204" pitchFamily="34" charset="0"/>
                <a:cs typeface="Calibri" panose="020F0502020204030204" pitchFamily="34" charset="0"/>
              </a:rPr>
              <a:t>​</a:t>
            </a:r>
          </a:p>
          <a:p>
            <a:pPr marL="631825" lvl="1" indent="-342900" fontAlgn="base">
              <a:spcAft>
                <a:spcPts val="1000"/>
              </a:spcAft>
              <a:buFont typeface="Wingdings" panose="05000000000000000000" pitchFamily="2" charset="2"/>
              <a:buChar char="ü"/>
            </a:pPr>
            <a:r>
              <a:rPr lang="en-US" sz="2200" dirty="0">
                <a:latin typeface="Calibri" panose="020F0502020204030204" pitchFamily="34" charset="0"/>
                <a:cs typeface="Calibri" panose="020F0502020204030204" pitchFamily="34" charset="0"/>
              </a:rPr>
              <a:t>Recommenders who can speak to specific areas</a:t>
            </a:r>
            <a:endParaRPr lang="en-US" sz="2200" b="0" i="0" dirty="0">
              <a:solidFill>
                <a:srgbClr val="000000"/>
              </a:solidFill>
              <a:effectLst/>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27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Recommenders, cont’d.</a:t>
            </a:r>
            <a:endParaRPr dirty="0"/>
          </a:p>
        </p:txBody>
      </p:sp>
      <p:sp>
        <p:nvSpPr>
          <p:cNvPr id="238" name="Google Shape;238;p32"/>
          <p:cNvSpPr/>
          <p:nvPr/>
        </p:nvSpPr>
        <p:spPr>
          <a:xfrm>
            <a:off x="225693" y="800390"/>
            <a:ext cx="8692613" cy="4144497"/>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10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Ask for a </a:t>
            </a:r>
            <a:r>
              <a:rPr lang="en-US" sz="2200" b="1" i="0" u="none" strike="noStrike" dirty="0">
                <a:solidFill>
                  <a:srgbClr val="303030"/>
                </a:solidFill>
                <a:effectLst/>
                <a:latin typeface="Calibri" panose="020F0502020204030204" pitchFamily="34" charset="0"/>
                <a:cs typeface="Calibri" panose="020F0502020204030204" pitchFamily="34" charset="0"/>
              </a:rPr>
              <a:t>STRONG letter </a:t>
            </a:r>
            <a:r>
              <a:rPr lang="en-US" sz="2200" b="0" i="0" u="none" strike="noStrike" dirty="0">
                <a:solidFill>
                  <a:srgbClr val="303030"/>
                </a:solidFill>
                <a:effectLst/>
                <a:latin typeface="Calibri" panose="020F0502020204030204" pitchFamily="34" charset="0"/>
                <a:cs typeface="Calibri" panose="020F0502020204030204" pitchFamily="34" charset="0"/>
              </a:rPr>
              <a:t>of recommendation at least </a:t>
            </a:r>
            <a:r>
              <a:rPr lang="en-US" sz="2200" b="1" i="0" u="none" strike="noStrike" dirty="0">
                <a:solidFill>
                  <a:srgbClr val="303030"/>
                </a:solidFill>
                <a:effectLst/>
                <a:latin typeface="Calibri" panose="020F0502020204030204" pitchFamily="34" charset="0"/>
                <a:cs typeface="Calibri" panose="020F0502020204030204" pitchFamily="34" charset="0"/>
              </a:rPr>
              <a:t>one month in advance </a:t>
            </a:r>
            <a:r>
              <a:rPr lang="en-US" sz="2200" b="0" i="0" u="none" strike="noStrike" dirty="0">
                <a:solidFill>
                  <a:srgbClr val="303030"/>
                </a:solidFill>
                <a:effectLst/>
                <a:latin typeface="Calibri" panose="020F0502020204030204" pitchFamily="34" charset="0"/>
                <a:cs typeface="Calibri" panose="020F0502020204030204" pitchFamily="34" charset="0"/>
              </a:rPr>
              <a:t>(especially for new letters)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000"/>
              </a:spcAft>
              <a:buFont typeface="Arial" panose="020B0604020202020204" pitchFamily="34" charset="0"/>
              <a:buChar char="•"/>
            </a:pPr>
            <a:r>
              <a:rPr lang="en-US" sz="2200" b="1" i="0" u="none" strike="noStrike" dirty="0">
                <a:solidFill>
                  <a:srgbClr val="303030"/>
                </a:solidFill>
                <a:effectLst/>
                <a:latin typeface="Calibri" panose="020F0502020204030204" pitchFamily="34" charset="0"/>
                <a:cs typeface="Calibri" panose="020F0502020204030204" pitchFamily="34" charset="0"/>
              </a:rPr>
              <a:t>Give details </a:t>
            </a:r>
            <a:r>
              <a:rPr lang="en-US" sz="2200" b="0" i="0" u="none" strike="noStrike" dirty="0">
                <a:solidFill>
                  <a:srgbClr val="303030"/>
                </a:solidFill>
                <a:effectLst/>
                <a:latin typeface="Calibri" panose="020F0502020204030204" pitchFamily="34" charset="0"/>
                <a:cs typeface="Calibri" panose="020F0502020204030204" pitchFamily="34" charset="0"/>
              </a:rPr>
              <a:t>about </a:t>
            </a:r>
            <a:r>
              <a:rPr lang="en-US" sz="2200" dirty="0">
                <a:solidFill>
                  <a:srgbClr val="303030"/>
                </a:solidFill>
                <a:latin typeface="Calibri" panose="020F0502020204030204" pitchFamily="34" charset="0"/>
                <a:cs typeface="Calibri" panose="020F0502020204030204" pitchFamily="34" charset="0"/>
              </a:rPr>
              <a:t>you</a:t>
            </a:r>
            <a:r>
              <a:rPr lang="en-US" sz="2200" b="0" i="0" u="none" strike="noStrike" dirty="0">
                <a:solidFill>
                  <a:srgbClr val="303030"/>
                </a:solidFill>
                <a:effectLst/>
                <a:latin typeface="Calibri" panose="020F0502020204030204" pitchFamily="34" charset="0"/>
                <a:cs typeface="Calibri" panose="020F0502020204030204" pitchFamily="34" charset="0"/>
              </a:rPr>
              <a:t> and the programs for recommenders and do the grunt work (provide stamped envelopes, sign forms)</a:t>
            </a:r>
          </a:p>
          <a:p>
            <a:pPr marL="342900" lvl="1" indent="-342900" fontAlgn="base">
              <a:spcAft>
                <a:spcPts val="1000"/>
              </a:spcAf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a:t>
            </a:r>
            <a:r>
              <a:rPr lang="en-US" sz="2200" b="1" i="0" dirty="0">
                <a:solidFill>
                  <a:srgbClr val="000000"/>
                </a:solidFill>
                <a:effectLst/>
                <a:latin typeface="Calibri" panose="020F0502020204030204" pitchFamily="34" charset="0"/>
                <a:cs typeface="Calibri" panose="020F0502020204030204" pitchFamily="34" charset="0"/>
              </a:rPr>
              <a:t>Provide</a:t>
            </a:r>
            <a:r>
              <a:rPr lang="en-US" sz="2200" b="0" i="0" dirty="0">
                <a:solidFill>
                  <a:srgbClr val="000000"/>
                </a:solidFill>
                <a:effectLst/>
                <a:latin typeface="Calibri" panose="020F0502020204030204" pitchFamily="34" charset="0"/>
                <a:cs typeface="Calibri" panose="020F0502020204030204" pitchFamily="34" charset="0"/>
              </a:rPr>
              <a:t> personal statement, resume, CV, and/or proposal </a:t>
            </a:r>
          </a:p>
          <a:p>
            <a:pPr marL="342900" indent="-342900" algn="l" rtl="0" fontAlgn="base">
              <a:spcAft>
                <a:spcPts val="10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Send </a:t>
            </a:r>
            <a:r>
              <a:rPr lang="en-US" sz="2200" b="1" i="0" u="none" strike="noStrike" dirty="0">
                <a:solidFill>
                  <a:srgbClr val="303030"/>
                </a:solidFill>
                <a:effectLst/>
                <a:latin typeface="Calibri" panose="020F0502020204030204" pitchFamily="34" charset="0"/>
                <a:cs typeface="Calibri" panose="020F0502020204030204" pitchFamily="34" charset="0"/>
              </a:rPr>
              <a:t>reminders </a:t>
            </a:r>
            <a:r>
              <a:rPr lang="en-US" sz="2200" b="0" i="0" u="none" strike="noStrike" dirty="0">
                <a:solidFill>
                  <a:srgbClr val="303030"/>
                </a:solidFill>
                <a:effectLst/>
                <a:latin typeface="Calibri" panose="020F0502020204030204" pitchFamily="34" charset="0"/>
                <a:cs typeface="Calibri" panose="020F0502020204030204" pitchFamily="34" charset="0"/>
              </a:rPr>
              <a:t>1-2 weeks in advance</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000"/>
              </a:spcAft>
              <a:buFont typeface="Arial" panose="020B0604020202020204" pitchFamily="34" charset="0"/>
              <a:buChar char="•"/>
            </a:pPr>
            <a:r>
              <a:rPr lang="en-US" sz="2200" b="1" i="0" u="none" strike="noStrike" dirty="0">
                <a:solidFill>
                  <a:srgbClr val="303030"/>
                </a:solidFill>
                <a:effectLst/>
                <a:latin typeface="Calibri" panose="020F0502020204030204" pitchFamily="34" charset="0"/>
                <a:cs typeface="Calibri" panose="020F0502020204030204" pitchFamily="34" charset="0"/>
              </a:rPr>
              <a:t>Follow-up</a:t>
            </a:r>
            <a:r>
              <a:rPr lang="en-US" sz="2200" b="0" i="0" u="none" strike="noStrike" dirty="0">
                <a:solidFill>
                  <a:srgbClr val="303030"/>
                </a:solidFill>
                <a:effectLst/>
                <a:latin typeface="Calibri" panose="020F0502020204030204" pitchFamily="34" charset="0"/>
                <a:cs typeface="Calibri" panose="020F0502020204030204" pitchFamily="34" charset="0"/>
              </a:rPr>
              <a:t> with programs to confirm receipt</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0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Always send </a:t>
            </a:r>
            <a:r>
              <a:rPr lang="en-US" sz="2200" b="1" i="0" u="none" strike="noStrike" dirty="0">
                <a:solidFill>
                  <a:srgbClr val="303030"/>
                </a:solidFill>
                <a:effectLst/>
                <a:latin typeface="Calibri" panose="020F0502020204030204" pitchFamily="34" charset="0"/>
                <a:cs typeface="Calibri" panose="020F0502020204030204" pitchFamily="34" charset="0"/>
              </a:rPr>
              <a:t>thank you notes</a:t>
            </a:r>
            <a:r>
              <a:rPr lang="en-US" sz="2200" b="1"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2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17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personal statements/Statement of purpose</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388182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AD9BAA2B-F4B1-4D43-81A6-830F5284A8EF}"/>
              </a:ext>
            </a:extLst>
          </p:cNvPr>
          <p:cNvSpPr txBox="1">
            <a:spLocks/>
          </p:cNvSpPr>
          <p:nvPr/>
        </p:nvSpPr>
        <p:spPr>
          <a:xfrm>
            <a:off x="271669" y="1764988"/>
            <a:ext cx="4419600" cy="240844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ClrTx/>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 picture</a:t>
            </a:r>
          </a:p>
          <a:p>
            <a:pPr marL="285750" indent="-285750">
              <a:spcAft>
                <a:spcPts val="1200"/>
              </a:spcAft>
              <a:buClrTx/>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An invitation</a:t>
            </a:r>
          </a:p>
          <a:p>
            <a:pPr marL="285750" indent="-285750">
              <a:spcAft>
                <a:spcPts val="1200"/>
              </a:spcAft>
              <a:buClrTx/>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An indication of your priorities and judgment</a:t>
            </a:r>
          </a:p>
          <a:p>
            <a:pPr marL="285750" indent="-285750">
              <a:spcAft>
                <a:spcPts val="1200"/>
              </a:spcAft>
              <a:buClrTx/>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 story, or more precisely, your story</a:t>
            </a:r>
          </a:p>
          <a:p>
            <a:pPr marL="119062">
              <a:buClr>
                <a:srgbClr val="D4AF37"/>
              </a:buClr>
              <a:buFont typeface="Wingdings 2" panose="05020102010507070707" pitchFamily="18" charset="2"/>
              <a:buNone/>
              <a:defRPr/>
            </a:pPr>
            <a:endParaRPr lang="en-US" altLang="en-US" sz="2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6C421-63F8-4CFE-A845-DCBA09D74E43}"/>
              </a:ext>
            </a:extLst>
          </p:cNvPr>
          <p:cNvSpPr txBox="1"/>
          <p:nvPr/>
        </p:nvSpPr>
        <p:spPr>
          <a:xfrm>
            <a:off x="171845" y="1082634"/>
            <a:ext cx="3276600" cy="461665"/>
          </a:xfrm>
          <a:prstGeom prst="rect">
            <a:avLst/>
          </a:prstGeom>
          <a:noFill/>
        </p:spPr>
        <p:txBody>
          <a:bodyPr>
            <a:spAutoFit/>
          </a:bodyPr>
          <a:lstStyle/>
          <a:p>
            <a:pPr>
              <a:defRPr/>
            </a:pPr>
            <a:r>
              <a:rPr lang="en-US" sz="2400" dirty="0">
                <a:latin typeface="Calibri" panose="020F0502020204030204" pitchFamily="34" charset="0"/>
                <a:cs typeface="Calibri" panose="020F0502020204030204" pitchFamily="34" charset="0"/>
              </a:rPr>
              <a:t>What it </a:t>
            </a:r>
            <a:r>
              <a:rPr lang="en-US" sz="2400" b="1" dirty="0">
                <a:latin typeface="Calibri" panose="020F0502020204030204" pitchFamily="34" charset="0"/>
                <a:cs typeface="Calibri" panose="020F0502020204030204" pitchFamily="34" charset="0"/>
              </a:rPr>
              <a:t>IS:</a:t>
            </a:r>
          </a:p>
        </p:txBody>
      </p:sp>
      <p:sp>
        <p:nvSpPr>
          <p:cNvPr id="9" name="Rectangle 3">
            <a:extLst>
              <a:ext uri="{FF2B5EF4-FFF2-40B4-BE49-F238E27FC236}">
                <a16:creationId xmlns:a16="http://schemas.microsoft.com/office/drawing/2014/main" id="{3E14FEF0-8163-4CEF-9EE3-08AF1DC392BD}"/>
              </a:ext>
            </a:extLst>
          </p:cNvPr>
          <p:cNvSpPr txBox="1">
            <a:spLocks/>
          </p:cNvSpPr>
          <p:nvPr/>
        </p:nvSpPr>
        <p:spPr bwMode="auto">
          <a:xfrm>
            <a:off x="4691269" y="1702242"/>
            <a:ext cx="4419600" cy="3775075"/>
          </a:xfrm>
          <a:prstGeom prst="rect">
            <a:avLst/>
          </a:prstGeom>
          <a:noFill/>
          <a:ln>
            <a:noFill/>
          </a:ln>
        </p:spPr>
        <p:txBody>
          <a:bodyPr lIns="54864" tIns="91440"/>
          <a:lst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Aft>
                <a:spcPts val="1200"/>
              </a:spcAft>
              <a:buClrTx/>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An academic paper about you</a:t>
            </a:r>
          </a:p>
          <a:p>
            <a:pPr>
              <a:spcAft>
                <a:spcPts val="1200"/>
              </a:spcAft>
              <a:buClrTx/>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 narrative resume</a:t>
            </a:r>
          </a:p>
          <a:p>
            <a:pPr>
              <a:spcAft>
                <a:spcPts val="1200"/>
              </a:spcAft>
              <a:buClrTx/>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 journal entry</a:t>
            </a:r>
          </a:p>
          <a:p>
            <a:pPr>
              <a:spcAft>
                <a:spcPts val="1200"/>
              </a:spcAft>
              <a:buClrTx/>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 plea or justification</a:t>
            </a:r>
          </a:p>
          <a:p>
            <a:pPr>
              <a:spcAft>
                <a:spcPts val="1200"/>
              </a:spcAft>
              <a:buClrTx/>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 lie</a:t>
            </a:r>
          </a:p>
          <a:p>
            <a:pPr marL="119062" indent="0">
              <a:buClr>
                <a:srgbClr val="D4AF37"/>
              </a:buClr>
              <a:buFont typeface="Wingdings 2" panose="05020102010507070707" pitchFamily="18" charset="2"/>
              <a:buNone/>
              <a:defRPr/>
            </a:pPr>
            <a:endParaRPr lang="en-US" altLang="en-US" sz="1400" dirty="0"/>
          </a:p>
        </p:txBody>
      </p:sp>
      <p:sp>
        <p:nvSpPr>
          <p:cNvPr id="10" name="TextBox 9">
            <a:extLst>
              <a:ext uri="{FF2B5EF4-FFF2-40B4-BE49-F238E27FC236}">
                <a16:creationId xmlns:a16="http://schemas.microsoft.com/office/drawing/2014/main" id="{15BB6BA7-782C-4273-9EB2-C17B5A593E56}"/>
              </a:ext>
            </a:extLst>
          </p:cNvPr>
          <p:cNvSpPr txBox="1"/>
          <p:nvPr/>
        </p:nvSpPr>
        <p:spPr>
          <a:xfrm>
            <a:off x="4486192" y="1097221"/>
            <a:ext cx="3746500" cy="461665"/>
          </a:xfrm>
          <a:prstGeom prst="rect">
            <a:avLst/>
          </a:prstGeom>
          <a:noFill/>
        </p:spPr>
        <p:txBody>
          <a:bodyPr>
            <a:spAutoFit/>
          </a:bodyPr>
          <a:lstStyle/>
          <a:p>
            <a:pPr marL="119062">
              <a:spcAft>
                <a:spcPts val="1200"/>
              </a:spcAft>
              <a:buClr>
                <a:srgbClr val="D4AF37"/>
              </a:buClr>
              <a:defRPr/>
            </a:pPr>
            <a:r>
              <a:rPr lang="en-US" altLang="en-US" sz="2400" dirty="0">
                <a:latin typeface="Calibri" panose="020F0502020204030204" pitchFamily="34" charset="0"/>
                <a:cs typeface="Calibri" panose="020F0502020204030204" pitchFamily="34" charset="0"/>
              </a:rPr>
              <a:t>What it is </a:t>
            </a:r>
            <a:r>
              <a:rPr lang="en-US" altLang="en-US" sz="2400" b="1" dirty="0">
                <a:latin typeface="Calibri" panose="020F0502020204030204" pitchFamily="34" charset="0"/>
                <a:cs typeface="Calibri" panose="020F0502020204030204" pitchFamily="34" charset="0"/>
              </a:rPr>
              <a:t>NOT:</a:t>
            </a:r>
          </a:p>
        </p:txBody>
      </p:sp>
      <p:sp>
        <p:nvSpPr>
          <p:cNvPr id="12" name="TextBox 1">
            <a:extLst>
              <a:ext uri="{FF2B5EF4-FFF2-40B4-BE49-F238E27FC236}">
                <a16:creationId xmlns:a16="http://schemas.microsoft.com/office/drawing/2014/main" id="{428333B3-898E-4CB7-9478-A8EEAF425309}"/>
              </a:ext>
            </a:extLst>
          </p:cNvPr>
          <p:cNvSpPr txBox="1">
            <a:spLocks noChangeArrowheads="1"/>
          </p:cNvSpPr>
          <p:nvPr/>
        </p:nvSpPr>
        <p:spPr bwMode="auto">
          <a:xfrm>
            <a:off x="309769" y="4610367"/>
            <a:ext cx="8763000" cy="253916"/>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1050" dirty="0">
                <a:latin typeface="Calibri" panose="020F0502020204030204" pitchFamily="34" charset="0"/>
                <a:cs typeface="Calibri" panose="020F0502020204030204" pitchFamily="34" charset="0"/>
              </a:rPr>
              <a:t>Adapted from Mary Hale Tolar, “Definition of a Personal Statement”</a:t>
            </a:r>
          </a:p>
        </p:txBody>
      </p:sp>
    </p:spTree>
    <p:extLst>
      <p:ext uri="{BB962C8B-B14F-4D97-AF65-F5344CB8AC3E}">
        <p14:creationId xmlns:p14="http://schemas.microsoft.com/office/powerpoint/2010/main" val="12336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Statements: General ground rules </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3929533" y="896961"/>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AD9BAA2B-F4B1-4D43-81A6-830F5284A8EF}"/>
              </a:ext>
            </a:extLst>
          </p:cNvPr>
          <p:cNvSpPr txBox="1">
            <a:spLocks/>
          </p:cNvSpPr>
          <p:nvPr/>
        </p:nvSpPr>
        <p:spPr>
          <a:xfrm>
            <a:off x="184203" y="834685"/>
            <a:ext cx="6900409" cy="32204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You’re in total control</a:t>
            </a:r>
          </a:p>
          <a:p>
            <a:pPr marL="285750" indent="-2857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Your words have power</a:t>
            </a:r>
          </a:p>
          <a:p>
            <a:pPr marL="285750" indent="-2857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Save the cookie cutters for baking</a:t>
            </a:r>
          </a:p>
          <a:p>
            <a:pPr marL="285750" indent="-2857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Procrastination is your enemy</a:t>
            </a:r>
          </a:p>
          <a:p>
            <a:pPr marL="285750" indent="-2857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Your tribe members are your friends</a:t>
            </a:r>
          </a:p>
          <a:p>
            <a:pPr marL="285750" indent="-2857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Embrace critique</a:t>
            </a:r>
          </a:p>
          <a:p>
            <a:pPr marL="285750" indent="-2857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You can do it!</a:t>
            </a:r>
          </a:p>
          <a:p>
            <a:pPr marL="119062">
              <a:buClr>
                <a:srgbClr val="D4AF37"/>
              </a:buClr>
              <a:buFont typeface="Wingdings 2" panose="05020102010507070707" pitchFamily="18" charset="2"/>
              <a:buNone/>
              <a:defRPr/>
            </a:pP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042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Personal statements: Overall message</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388182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AD9BAA2B-F4B1-4D43-81A6-830F5284A8EF}"/>
              </a:ext>
            </a:extLst>
          </p:cNvPr>
          <p:cNvSpPr txBox="1">
            <a:spLocks/>
          </p:cNvSpPr>
          <p:nvPr/>
        </p:nvSpPr>
        <p:spPr>
          <a:xfrm>
            <a:off x="0" y="899638"/>
            <a:ext cx="4419600" cy="240844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61963" indent="-288925" eaLnBrk="1" hangingPunct="1">
              <a:spcAft>
                <a:spcPts val="600"/>
              </a:spcAft>
              <a:buClrTx/>
              <a:buSzPct val="90000"/>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You can write</a:t>
            </a:r>
          </a:p>
          <a:p>
            <a:pPr marL="461963" indent="-288925" eaLnBrk="1" hangingPunct="1">
              <a:spcAft>
                <a:spcPts val="600"/>
              </a:spcAft>
              <a:buClrTx/>
              <a:buSzPct val="90000"/>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You know yourself</a:t>
            </a:r>
          </a:p>
          <a:p>
            <a:pPr marL="461963" indent="-288925" eaLnBrk="1" hangingPunct="1">
              <a:spcAft>
                <a:spcPts val="600"/>
              </a:spcAft>
              <a:buClrTx/>
              <a:buSzPct val="90000"/>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You know your field</a:t>
            </a:r>
          </a:p>
          <a:p>
            <a:pPr marL="461963" indent="-288925" eaLnBrk="1" hangingPunct="1">
              <a:spcAft>
                <a:spcPts val="600"/>
              </a:spcAft>
              <a:buClrTx/>
              <a:buSzPct val="90000"/>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You know the program or department</a:t>
            </a:r>
          </a:p>
          <a:p>
            <a:pPr marL="461963" indent="-288925" eaLnBrk="1" hangingPunct="1">
              <a:spcAft>
                <a:spcPts val="600"/>
              </a:spcAft>
              <a:buClrTx/>
              <a:buSzPct val="90000"/>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You have specific interests that are a good fit</a:t>
            </a:r>
          </a:p>
          <a:p>
            <a:pPr marL="461963" indent="-288925" eaLnBrk="1" hangingPunct="1">
              <a:spcAft>
                <a:spcPts val="600"/>
              </a:spcAft>
              <a:buClrTx/>
              <a:buSzPct val="90000"/>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Your interests come from somewhere real</a:t>
            </a:r>
          </a:p>
          <a:p>
            <a:pPr marL="461963" indent="-288925" eaLnBrk="1" hangingPunct="1">
              <a:spcAft>
                <a:spcPts val="600"/>
              </a:spcAft>
              <a:buClrTx/>
              <a:buSzPct val="90000"/>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You have some idea of what you want to study and do</a:t>
            </a:r>
          </a:p>
          <a:p>
            <a:pPr marL="119062">
              <a:buClr>
                <a:srgbClr val="D4AF37"/>
              </a:buClr>
              <a:buFont typeface="Wingdings 2" panose="05020102010507070707" pitchFamily="18" charset="2"/>
              <a:buNone/>
              <a:defRPr/>
            </a:pPr>
            <a:endParaRPr lang="en-US" altLang="en-US" dirty="0">
              <a:latin typeface="Calibri" panose="020F0502020204030204" pitchFamily="34" charset="0"/>
              <a:cs typeface="Calibri" panose="020F0502020204030204" pitchFamily="34" charset="0"/>
            </a:endParaRPr>
          </a:p>
        </p:txBody>
      </p:sp>
      <p:sp>
        <p:nvSpPr>
          <p:cNvPr id="9" name="Rectangle 3">
            <a:extLst>
              <a:ext uri="{FF2B5EF4-FFF2-40B4-BE49-F238E27FC236}">
                <a16:creationId xmlns:a16="http://schemas.microsoft.com/office/drawing/2014/main" id="{3E14FEF0-8163-4CEF-9EE3-08AF1DC392BD}"/>
              </a:ext>
            </a:extLst>
          </p:cNvPr>
          <p:cNvSpPr txBox="1">
            <a:spLocks/>
          </p:cNvSpPr>
          <p:nvPr/>
        </p:nvSpPr>
        <p:spPr bwMode="auto">
          <a:xfrm>
            <a:off x="4439288" y="835292"/>
            <a:ext cx="4419600" cy="3775075"/>
          </a:xfrm>
          <a:prstGeom prst="rect">
            <a:avLst/>
          </a:prstGeom>
          <a:noFill/>
          <a:ln>
            <a:noFill/>
          </a:ln>
        </p:spPr>
        <p:txBody>
          <a:bodyPr lIns="54864" tIns="91440"/>
          <a:lst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61963" indent="-344488" eaLnBrk="1" hangingPunct="1">
              <a:spcAft>
                <a:spcPts val="600"/>
              </a:spcAft>
              <a:buClrTx/>
              <a:buSzPct val="90000"/>
              <a:buFont typeface="Arial" panose="020B0604020202020204" pitchFamily="34" charset="0"/>
              <a:buChar char="•"/>
              <a:defRPr/>
            </a:pPr>
            <a:r>
              <a:rPr lang="en-US" altLang="en-US" sz="1800" dirty="0">
                <a:latin typeface="Calibri" panose="020F0502020204030204" pitchFamily="34" charset="0"/>
                <a:cs typeface="Calibri" panose="020F0502020204030204" pitchFamily="34" charset="0"/>
              </a:rPr>
              <a:t>You have encountered and overcome challenges</a:t>
            </a:r>
          </a:p>
          <a:p>
            <a:pPr marL="461963" indent="-344488" eaLnBrk="1" hangingPunct="1">
              <a:spcAft>
                <a:spcPts val="600"/>
              </a:spcAft>
              <a:buClrTx/>
              <a:buSzPct val="90000"/>
              <a:buFont typeface="Arial" panose="020B0604020202020204" pitchFamily="34" charset="0"/>
              <a:buChar char="•"/>
              <a:defRPr/>
            </a:pPr>
            <a:r>
              <a:rPr lang="en-US" altLang="en-US" sz="1800" dirty="0">
                <a:latin typeface="Calibri" panose="020F0502020204030204" pitchFamily="34" charset="0"/>
                <a:cs typeface="Calibri" panose="020F0502020204030204" pitchFamily="34" charset="0"/>
              </a:rPr>
              <a:t>You are prepared (academically and emotionally)</a:t>
            </a:r>
          </a:p>
          <a:p>
            <a:pPr marL="461963" indent="-344488" eaLnBrk="1" hangingPunct="1">
              <a:spcAft>
                <a:spcPts val="600"/>
              </a:spcAft>
              <a:buClrTx/>
              <a:buSzPct val="90000"/>
              <a:buFont typeface="Arial" panose="020B0604020202020204" pitchFamily="34" charset="0"/>
              <a:buChar char="•"/>
              <a:defRPr/>
            </a:pPr>
            <a:r>
              <a:rPr lang="en-US" altLang="en-US" sz="1800" dirty="0">
                <a:latin typeface="Calibri" panose="020F0502020204030204" pitchFamily="34" charset="0"/>
                <a:cs typeface="Calibri" panose="020F0502020204030204" pitchFamily="34" charset="0"/>
              </a:rPr>
              <a:t>You are committed</a:t>
            </a:r>
          </a:p>
          <a:p>
            <a:pPr marL="461963" indent="-344488" eaLnBrk="1" hangingPunct="1">
              <a:spcAft>
                <a:spcPts val="600"/>
              </a:spcAft>
              <a:buClrTx/>
              <a:buSzPct val="90000"/>
              <a:buFont typeface="Arial" panose="020B0604020202020204" pitchFamily="34" charset="0"/>
              <a:buChar char="•"/>
              <a:defRPr/>
            </a:pPr>
            <a:r>
              <a:rPr lang="en-US" altLang="en-US" sz="1800" dirty="0">
                <a:latin typeface="Calibri" panose="020F0502020204030204" pitchFamily="34" charset="0"/>
                <a:cs typeface="Calibri" panose="020F0502020204030204" pitchFamily="34" charset="0"/>
              </a:rPr>
              <a:t>You value ethics and do things the right way</a:t>
            </a:r>
          </a:p>
          <a:p>
            <a:pPr marL="461963" indent="-344488" eaLnBrk="1" hangingPunct="1">
              <a:spcAft>
                <a:spcPts val="600"/>
              </a:spcAft>
              <a:buClrTx/>
              <a:buSzPct val="90000"/>
              <a:buFont typeface="Arial" panose="020B0604020202020204" pitchFamily="34" charset="0"/>
              <a:buChar char="•"/>
              <a:defRPr/>
            </a:pPr>
            <a:r>
              <a:rPr lang="en-US" altLang="en-US" sz="1800" dirty="0">
                <a:latin typeface="Calibri" panose="020F0502020204030204" pitchFamily="34" charset="0"/>
                <a:cs typeface="Calibri" panose="020F0502020204030204" pitchFamily="34" charset="0"/>
              </a:rPr>
              <a:t>You are confident but not arrogant </a:t>
            </a:r>
          </a:p>
          <a:p>
            <a:pPr marL="461963" indent="-344488" eaLnBrk="1" hangingPunct="1">
              <a:spcAft>
                <a:spcPts val="600"/>
              </a:spcAft>
              <a:buClrTx/>
              <a:buSzPct val="90000"/>
              <a:buFont typeface="Arial" panose="020B0604020202020204" pitchFamily="34" charset="0"/>
              <a:buChar char="•"/>
              <a:defRPr/>
            </a:pPr>
            <a:r>
              <a:rPr lang="en-US" altLang="en-US" sz="1800" dirty="0">
                <a:latin typeface="Calibri" panose="020F0502020204030204" pitchFamily="34" charset="0"/>
                <a:cs typeface="Calibri" panose="020F0502020204030204" pitchFamily="34" charset="0"/>
              </a:rPr>
              <a:t>You are worth investing in because you’ll succeed, contribute to the program, and ultimately, the field</a:t>
            </a:r>
          </a:p>
          <a:p>
            <a:pPr marL="461963" indent="-344488">
              <a:buClrTx/>
              <a:buFont typeface="Wingdings 2" panose="05020102010507070707" pitchFamily="18" charset="2"/>
              <a:buNone/>
              <a:defRPr/>
            </a:pPr>
            <a:endParaRPr lang="en-US" altLang="en-US" sz="1400" dirty="0"/>
          </a:p>
        </p:txBody>
      </p:sp>
      <p:sp>
        <p:nvSpPr>
          <p:cNvPr id="13" name="TextBox 1">
            <a:extLst>
              <a:ext uri="{FF2B5EF4-FFF2-40B4-BE49-F238E27FC236}">
                <a16:creationId xmlns:a16="http://schemas.microsoft.com/office/drawing/2014/main" id="{E8352356-87B1-4AB2-870C-4BAC6911A56B}"/>
              </a:ext>
            </a:extLst>
          </p:cNvPr>
          <p:cNvSpPr txBox="1">
            <a:spLocks noChangeArrowheads="1"/>
          </p:cNvSpPr>
          <p:nvPr/>
        </p:nvSpPr>
        <p:spPr bwMode="auto">
          <a:xfrm>
            <a:off x="266686" y="4555627"/>
            <a:ext cx="8763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050" dirty="0">
                <a:latin typeface="Calibri" panose="020F0502020204030204" pitchFamily="34" charset="0"/>
                <a:cs typeface="Calibri" panose="020F0502020204030204" pitchFamily="34" charset="0"/>
              </a:rPr>
              <a:t>Adapted from Dr. Karin deGravelles, Personal Statement Workshop</a:t>
            </a:r>
          </a:p>
        </p:txBody>
      </p:sp>
    </p:spTree>
    <p:extLst>
      <p:ext uri="{BB962C8B-B14F-4D97-AF65-F5344CB8AC3E}">
        <p14:creationId xmlns:p14="http://schemas.microsoft.com/office/powerpoint/2010/main" val="27709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personal statements/Statement of purpose</a:t>
            </a:r>
            <a:endParaRPr dirty="0"/>
          </a:p>
        </p:txBody>
      </p:sp>
      <p:sp>
        <p:nvSpPr>
          <p:cNvPr id="238" name="Google Shape;238;p32"/>
          <p:cNvSpPr/>
          <p:nvPr/>
        </p:nvSpPr>
        <p:spPr>
          <a:xfrm>
            <a:off x="126099" y="966626"/>
            <a:ext cx="5248983" cy="3637180"/>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Draft a polished general statement to be </a:t>
            </a:r>
            <a:r>
              <a:rPr lang="en-US" sz="2200" b="1" i="0" u="none" strike="noStrike" dirty="0">
                <a:solidFill>
                  <a:srgbClr val="303030"/>
                </a:solidFill>
                <a:effectLst/>
                <a:latin typeface="Calibri" panose="020F0502020204030204" pitchFamily="34" charset="0"/>
                <a:cs typeface="Calibri" panose="020F0502020204030204" pitchFamily="34" charset="0"/>
              </a:rPr>
              <a:t>tailored</a:t>
            </a:r>
            <a:r>
              <a:rPr lang="en-US" sz="2200" b="0" i="0" u="none" strike="noStrike" dirty="0">
                <a:solidFill>
                  <a:srgbClr val="303030"/>
                </a:solidFill>
                <a:effectLst/>
                <a:latin typeface="Calibri" panose="020F0502020204030204" pitchFamily="34" charset="0"/>
                <a:cs typeface="Calibri" panose="020F0502020204030204" pitchFamily="34" charset="0"/>
              </a:rPr>
              <a:t> for each program</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cs typeface="Calibri" panose="020F0502020204030204" pitchFamily="34" charset="0"/>
              </a:rPr>
              <a:t>Why are you </a:t>
            </a:r>
            <a:r>
              <a:rPr lang="en-US" sz="2200" b="1" dirty="0">
                <a:solidFill>
                  <a:srgbClr val="303030"/>
                </a:solidFill>
                <a:latin typeface="Calibri" panose="020F0502020204030204" pitchFamily="34" charset="0"/>
                <a:cs typeface="Calibri" panose="020F0502020204030204" pitchFamily="34" charset="0"/>
              </a:rPr>
              <a:t>fascinated</a:t>
            </a:r>
            <a:r>
              <a:rPr lang="en-US" sz="2200" dirty="0">
                <a:solidFill>
                  <a:srgbClr val="303030"/>
                </a:solidFill>
                <a:latin typeface="Calibri" panose="020F0502020204030204" pitchFamily="34" charset="0"/>
                <a:cs typeface="Calibri" panose="020F0502020204030204" pitchFamily="34" charset="0"/>
              </a:rPr>
              <a:t> by your research and/or discipline</a:t>
            </a:r>
            <a:r>
              <a:rPr lang="en-US" sz="2200" b="0" i="0" u="none" strike="noStrike" dirty="0">
                <a:solidFill>
                  <a:srgbClr val="303030"/>
                </a:solidFill>
                <a:effectLst/>
                <a:latin typeface="Calibri" panose="020F0502020204030204" pitchFamily="34" charset="0"/>
                <a:cs typeface="Calibri" panose="020F0502020204030204" pitchFamily="34" charset="0"/>
              </a:rPr>
              <a:t>?</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Respond to any </a:t>
            </a:r>
            <a:r>
              <a:rPr lang="en-US" sz="2200" b="1" i="0" u="none" strike="noStrike" dirty="0">
                <a:solidFill>
                  <a:srgbClr val="303030"/>
                </a:solidFill>
                <a:effectLst/>
                <a:latin typeface="Calibri" panose="020F0502020204030204" pitchFamily="34" charset="0"/>
                <a:cs typeface="Calibri" panose="020F0502020204030204" pitchFamily="34" charset="0"/>
              </a:rPr>
              <a:t>specific questions</a:t>
            </a:r>
            <a:r>
              <a:rPr lang="en-US" sz="2200" b="1"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What personal/individual strengths make you </a:t>
            </a:r>
            <a:r>
              <a:rPr lang="en-US" sz="2200" b="1" i="0" u="none" strike="noStrike" dirty="0">
                <a:solidFill>
                  <a:srgbClr val="303030"/>
                </a:solidFill>
                <a:effectLst/>
                <a:latin typeface="Calibri" panose="020F0502020204030204" pitchFamily="34" charset="0"/>
                <a:cs typeface="Calibri" panose="020F0502020204030204" pitchFamily="34" charset="0"/>
              </a:rPr>
              <a:t>a qualified applicant</a:t>
            </a:r>
            <a:r>
              <a:rPr lang="en-US" sz="2200" b="0" i="0" u="none" strike="noStrike" dirty="0">
                <a:solidFill>
                  <a:srgbClr val="303030"/>
                </a:solidFill>
                <a:effectLst/>
                <a:latin typeface="Calibri" panose="020F0502020204030204" pitchFamily="34" charset="0"/>
                <a:cs typeface="Calibri" panose="020F0502020204030204" pitchFamily="34" charset="0"/>
              </a:rPr>
              <a:t>?</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Why did you </a:t>
            </a:r>
            <a:r>
              <a:rPr lang="en-US" sz="2200" b="1" dirty="0">
                <a:latin typeface="Calibri" panose="020F0502020204030204" pitchFamily="34" charset="0"/>
                <a:cs typeface="Calibri" panose="020F0502020204030204" pitchFamily="34" charset="0"/>
              </a:rPr>
              <a:t>choose graduate school </a:t>
            </a:r>
            <a:r>
              <a:rPr lang="en-US" sz="2200" dirty="0">
                <a:latin typeface="Calibri" panose="020F0502020204030204" pitchFamily="34" charset="0"/>
                <a:cs typeface="Calibri" panose="020F0502020204030204" pitchFamily="34" charset="0"/>
              </a:rPr>
              <a:t>&amp; what are your </a:t>
            </a:r>
            <a:r>
              <a:rPr lang="en-US" sz="2200" b="1" dirty="0">
                <a:latin typeface="Calibri" panose="020F0502020204030204" pitchFamily="34" charset="0"/>
                <a:cs typeface="Calibri" panose="020F0502020204030204" pitchFamily="34" charset="0"/>
              </a:rPr>
              <a:t>career goals</a:t>
            </a:r>
            <a:r>
              <a:rPr lang="en-US" sz="2200" dirty="0">
                <a:latin typeface="Calibri" panose="020F0502020204030204" pitchFamily="34" charset="0"/>
                <a:cs typeface="Calibri" panose="020F0502020204030204" pitchFamily="34" charset="0"/>
              </a:rPr>
              <a:t>?</a:t>
            </a:r>
            <a:endParaRPr lang="en-US" sz="2200" b="0" i="0" dirty="0">
              <a:solidFill>
                <a:srgbClr val="000000"/>
              </a:solidFill>
              <a:effectLst/>
              <a:latin typeface="Calibri" panose="020F0502020204030204" pitchFamily="34" charset="0"/>
              <a:cs typeface="Calibri" panose="020F0502020204030204" pitchFamily="34" charset="0"/>
            </a:endParaRPr>
          </a:p>
        </p:txBody>
      </p:sp>
      <p:sp>
        <p:nvSpPr>
          <p:cNvPr id="5" name="Google Shape;238;p32">
            <a:extLst>
              <a:ext uri="{FF2B5EF4-FFF2-40B4-BE49-F238E27FC236}">
                <a16:creationId xmlns:a16="http://schemas.microsoft.com/office/drawing/2014/main" id="{A3DE5499-49E7-497C-90FD-DB8BCB63F583}"/>
              </a:ext>
            </a:extLst>
          </p:cNvPr>
          <p:cNvSpPr/>
          <p:nvPr/>
        </p:nvSpPr>
        <p:spPr>
          <a:xfrm>
            <a:off x="388182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pic>
        <p:nvPicPr>
          <p:cNvPr id="8194" name="Picture 2">
            <a:extLst>
              <a:ext uri="{FF2B5EF4-FFF2-40B4-BE49-F238E27FC236}">
                <a16:creationId xmlns:a16="http://schemas.microsoft.com/office/drawing/2014/main" id="{D55DC407-B05D-43D5-A01F-4D711EF52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497" y="808048"/>
            <a:ext cx="3657600" cy="4246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FA35816-67DA-40FE-A7C1-8B4C748FD58E}"/>
              </a:ext>
            </a:extLst>
          </p:cNvPr>
          <p:cNvSpPr txBox="1"/>
          <p:nvPr/>
        </p:nvSpPr>
        <p:spPr>
          <a:xfrm>
            <a:off x="6035041" y="1328135"/>
            <a:ext cx="2647784" cy="3477875"/>
          </a:xfrm>
          <a:prstGeom prst="rect">
            <a:avLst/>
          </a:prstGeom>
          <a:noFill/>
        </p:spPr>
        <p:txBody>
          <a:bodyPr wrap="square">
            <a:spAutoFit/>
          </a:bodyPr>
          <a:lstStyle/>
          <a:p>
            <a:pPr algn="ctr" rtl="0" fontAlgn="base"/>
            <a:r>
              <a:rPr lang="en-US" sz="2800" b="1" i="0" dirty="0">
                <a:solidFill>
                  <a:schemeClr val="bg2">
                    <a:lumMod val="75000"/>
                  </a:schemeClr>
                </a:solidFill>
                <a:effectLst/>
                <a:latin typeface="Calibri" panose="020F0502020204030204" pitchFamily="34" charset="0"/>
                <a:cs typeface="Calibri" panose="020F0502020204030204" pitchFamily="34" charset="0"/>
              </a:rPr>
              <a:t>IMPORTANT</a:t>
            </a:r>
            <a:br>
              <a:rPr lang="en-US" sz="2200" b="1" i="0" u="sng" dirty="0">
                <a:solidFill>
                  <a:srgbClr val="000000"/>
                </a:solidFill>
                <a:effectLst/>
                <a:latin typeface="Calibri" panose="020F0502020204030204" pitchFamily="34" charset="0"/>
                <a:cs typeface="Calibri" panose="020F0502020204030204" pitchFamily="34" charset="0"/>
              </a:rPr>
            </a:br>
            <a:endParaRPr lang="en-US" sz="1200" b="1" i="0" u="sng" dirty="0">
              <a:solidFill>
                <a:srgbClr val="000000"/>
              </a:solidFill>
              <a:effectLst/>
              <a:latin typeface="Calibri" panose="020F0502020204030204" pitchFamily="34" charset="0"/>
              <a:cs typeface="Calibri" panose="020F0502020204030204" pitchFamily="34" charset="0"/>
            </a:endParaRPr>
          </a:p>
          <a:p>
            <a:pPr algn="l" rtl="0" fontAlgn="base"/>
            <a:r>
              <a:rPr lang="en-US" sz="1800" b="1" i="0" u="sng" dirty="0">
                <a:solidFill>
                  <a:srgbClr val="000000"/>
                </a:solidFill>
                <a:effectLst/>
                <a:latin typeface="Calibri" panose="020F0502020204030204" pitchFamily="34" charset="0"/>
                <a:cs typeface="Calibri" panose="020F0502020204030204" pitchFamily="34" charset="0"/>
              </a:rPr>
              <a:t>Reasons</a:t>
            </a:r>
            <a:r>
              <a:rPr lang="en-US" sz="1800" b="0" i="0" u="none" strike="noStrike" dirty="0">
                <a:solidFill>
                  <a:srgbClr val="000000"/>
                </a:solidFill>
                <a:effectLst/>
                <a:latin typeface="Calibri" panose="020F0502020204030204" pitchFamily="34" charset="0"/>
                <a:cs typeface="Calibri" panose="020F0502020204030204" pitchFamily="34" charset="0"/>
              </a:rPr>
              <a:t> </a:t>
            </a:r>
            <a:br>
              <a:rPr lang="en-US" sz="1800" b="0" i="0" u="none" strike="noStrike" dirty="0">
                <a:solidFill>
                  <a:srgbClr val="000000"/>
                </a:solidFill>
                <a:effectLst/>
                <a:latin typeface="Calibri" panose="020F0502020204030204" pitchFamily="34" charset="0"/>
                <a:cs typeface="Calibri" panose="020F0502020204030204" pitchFamily="34" charset="0"/>
              </a:rPr>
            </a:br>
            <a:r>
              <a:rPr lang="en-US" sz="1800" b="0" i="0" u="none" strike="noStrike" dirty="0">
                <a:solidFill>
                  <a:srgbClr val="000000"/>
                </a:solidFill>
                <a:effectLst/>
                <a:latin typeface="Calibri" panose="020F0502020204030204" pitchFamily="34" charset="0"/>
                <a:cs typeface="Calibri" panose="020F0502020204030204" pitchFamily="34" charset="0"/>
              </a:rPr>
              <a:t>for interest in graduate study</a:t>
            </a:r>
            <a:r>
              <a:rPr lang="en-US" sz="1800" b="0" i="0" dirty="0">
                <a:solidFill>
                  <a:srgbClr val="000000"/>
                </a:solidFill>
                <a:effectLst/>
                <a:latin typeface="Calibri" panose="020F0502020204030204" pitchFamily="34" charset="0"/>
                <a:cs typeface="Calibri" panose="020F0502020204030204" pitchFamily="34" charset="0"/>
              </a:rPr>
              <a:t>​</a:t>
            </a:r>
          </a:p>
          <a:p>
            <a:pPr algn="l" rtl="0" fontAlgn="base"/>
            <a:r>
              <a:rPr lang="en-US" sz="1800" b="0" i="0" dirty="0">
                <a:solidFill>
                  <a:srgbClr val="000000"/>
                </a:solidFill>
                <a:effectLst/>
                <a:latin typeface="Calibri" panose="020F0502020204030204" pitchFamily="34" charset="0"/>
                <a:cs typeface="Calibri" panose="020F0502020204030204" pitchFamily="34" charset="0"/>
              </a:rPr>
              <a:t>​</a:t>
            </a:r>
          </a:p>
          <a:p>
            <a:pPr algn="l" rtl="0" fontAlgn="base"/>
            <a:r>
              <a:rPr lang="en-US" sz="1800" b="1" i="0" u="sng" dirty="0">
                <a:solidFill>
                  <a:srgbClr val="000000"/>
                </a:solidFill>
                <a:effectLst/>
                <a:latin typeface="Calibri" panose="020F0502020204030204" pitchFamily="34" charset="0"/>
                <a:cs typeface="Calibri" panose="020F0502020204030204" pitchFamily="34" charset="0"/>
              </a:rPr>
              <a:t>Enthusiasm</a:t>
            </a:r>
            <a:r>
              <a:rPr lang="en-US" sz="1800" b="0" i="0" u="none" strike="noStrike" dirty="0">
                <a:solidFill>
                  <a:srgbClr val="000000"/>
                </a:solidFill>
                <a:effectLst/>
                <a:latin typeface="Calibri" panose="020F0502020204030204" pitchFamily="34" charset="0"/>
                <a:cs typeface="Calibri" panose="020F0502020204030204" pitchFamily="34" charset="0"/>
              </a:rPr>
              <a:t> </a:t>
            </a:r>
          </a:p>
          <a:p>
            <a:pPr algn="l" rtl="0" fontAlgn="base"/>
            <a:r>
              <a:rPr lang="en-US" sz="1800" b="0" i="0" u="none" strike="noStrike" dirty="0">
                <a:solidFill>
                  <a:srgbClr val="000000"/>
                </a:solidFill>
                <a:effectLst/>
                <a:latin typeface="Calibri" panose="020F0502020204030204" pitchFamily="34" charset="0"/>
                <a:cs typeface="Calibri" panose="020F0502020204030204" pitchFamily="34" charset="0"/>
              </a:rPr>
              <a:t>for science &amp; the </a:t>
            </a:r>
          </a:p>
          <a:p>
            <a:pPr algn="l" rtl="0" fontAlgn="base"/>
            <a:r>
              <a:rPr lang="en-US" sz="1800" b="0" i="0" u="none" strike="noStrike" dirty="0">
                <a:solidFill>
                  <a:srgbClr val="000000"/>
                </a:solidFill>
                <a:effectLst/>
                <a:latin typeface="Calibri" panose="020F0502020204030204" pitchFamily="34" charset="0"/>
                <a:cs typeface="Calibri" panose="020F0502020204030204" pitchFamily="34" charset="0"/>
              </a:rPr>
              <a:t>discovery process</a:t>
            </a:r>
            <a:r>
              <a:rPr lang="en-US" sz="1800" b="0" i="0" dirty="0">
                <a:solidFill>
                  <a:srgbClr val="000000"/>
                </a:solidFill>
                <a:effectLst/>
                <a:latin typeface="Calibri" panose="020F0502020204030204" pitchFamily="34" charset="0"/>
                <a:cs typeface="Calibri" panose="020F0502020204030204" pitchFamily="34" charset="0"/>
              </a:rPr>
              <a:t>​</a:t>
            </a:r>
          </a:p>
          <a:p>
            <a:pPr algn="l" rtl="0" fontAlgn="base"/>
            <a:r>
              <a:rPr lang="en-US" sz="1800" b="0" i="0" dirty="0">
                <a:solidFill>
                  <a:srgbClr val="000000"/>
                </a:solidFill>
                <a:effectLst/>
                <a:latin typeface="Calibri" panose="020F0502020204030204" pitchFamily="34" charset="0"/>
                <a:cs typeface="Calibri" panose="020F0502020204030204" pitchFamily="34" charset="0"/>
              </a:rPr>
              <a:t>​</a:t>
            </a:r>
          </a:p>
          <a:p>
            <a:pPr algn="l" rtl="0" fontAlgn="base"/>
            <a:r>
              <a:rPr lang="en-US" sz="1800" b="1" i="0" u="sng" dirty="0">
                <a:solidFill>
                  <a:srgbClr val="000000"/>
                </a:solidFill>
                <a:effectLst/>
                <a:latin typeface="Calibri" panose="020F0502020204030204" pitchFamily="34" charset="0"/>
                <a:cs typeface="Calibri" panose="020F0502020204030204" pitchFamily="34" charset="0"/>
              </a:rPr>
              <a:t>Explanation</a:t>
            </a:r>
            <a:r>
              <a:rPr lang="en-US" sz="1800" b="0" i="0" u="none" strike="noStrike" dirty="0">
                <a:solidFill>
                  <a:srgbClr val="000000"/>
                </a:solidFill>
                <a:effectLst/>
                <a:latin typeface="Calibri" panose="020F0502020204030204" pitchFamily="34" charset="0"/>
                <a:cs typeface="Calibri" panose="020F0502020204030204" pitchFamily="34" charset="0"/>
              </a:rPr>
              <a:t> </a:t>
            </a:r>
          </a:p>
          <a:p>
            <a:pPr algn="l" rtl="0" fontAlgn="base"/>
            <a:r>
              <a:rPr lang="en-US" sz="1800" b="0" i="0" u="none" strike="noStrike" dirty="0">
                <a:solidFill>
                  <a:srgbClr val="000000"/>
                </a:solidFill>
                <a:effectLst/>
                <a:latin typeface="Calibri" panose="020F0502020204030204" pitchFamily="34" charset="0"/>
                <a:cs typeface="Calibri" panose="020F0502020204030204" pitchFamily="34" charset="0"/>
              </a:rPr>
              <a:t>of issues in application</a:t>
            </a:r>
            <a:r>
              <a:rPr lang="en-US" sz="1800" b="0"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293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Research synopsis  </a:t>
            </a:r>
            <a:endParaRPr dirty="0"/>
          </a:p>
        </p:txBody>
      </p:sp>
      <p:sp>
        <p:nvSpPr>
          <p:cNvPr id="238" name="Google Shape;238;p32"/>
          <p:cNvSpPr/>
          <p:nvPr/>
        </p:nvSpPr>
        <p:spPr>
          <a:xfrm>
            <a:off x="168442" y="382306"/>
            <a:ext cx="8975558" cy="3671348"/>
          </a:xfrm>
          <a:prstGeom prst="rect">
            <a:avLst/>
          </a:prstGeom>
          <a:noFill/>
          <a:ln>
            <a:noFill/>
          </a:ln>
        </p:spPr>
        <p:txBody>
          <a:bodyPr spcFirstLastPara="1" wrap="square" lIns="68575" tIns="34275" rIns="68575" bIns="34275" anchor="t" anchorCtr="0">
            <a:noAutofit/>
          </a:bodyPr>
          <a:lstStyle/>
          <a:p>
            <a:pPr lvl="1" algn="r"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a:p>
            <a:pPr fontAlgn="base">
              <a:spcAft>
                <a:spcPts val="300"/>
              </a:spcAft>
            </a:pPr>
            <a:r>
              <a:rPr lang="en-US" sz="2000" b="1" i="0" u="none" strike="noStrike" dirty="0">
                <a:solidFill>
                  <a:srgbClr val="303030"/>
                </a:solidFill>
                <a:effectLst/>
                <a:latin typeface="Calibri" panose="020F0502020204030204" pitchFamily="34" charset="0"/>
                <a:cs typeface="Calibri" panose="020F0502020204030204" pitchFamily="34" charset="0"/>
              </a:rPr>
              <a:t>Research Rules!</a:t>
            </a:r>
          </a:p>
          <a:p>
            <a:pPr marL="342900" indent="-342900" fontAlgn="base">
              <a:spcAft>
                <a:spcPts val="300"/>
              </a:spcAft>
              <a:buFont typeface="Arial" panose="020B0604020202020204" pitchFamily="34" charset="0"/>
              <a:buChar char="•"/>
            </a:pPr>
            <a:r>
              <a:rPr lang="en-US" sz="2000" dirty="0">
                <a:solidFill>
                  <a:srgbClr val="303030"/>
                </a:solidFill>
                <a:latin typeface="Calibri" panose="020F0502020204030204" pitchFamily="34" charset="0"/>
                <a:cs typeface="Calibri" panose="020F0502020204030204" pitchFamily="34" charset="0"/>
              </a:rPr>
              <a:t>Showcasing your research experience is a great way to stand out</a:t>
            </a:r>
            <a:endParaRPr lang="en-US" sz="2000" i="0" u="none" strike="noStrike" dirty="0">
              <a:solidFill>
                <a:srgbClr val="303030"/>
              </a:solidFill>
              <a:effectLst/>
              <a:latin typeface="Calibri" panose="020F0502020204030204" pitchFamily="34" charset="0"/>
              <a:cs typeface="Calibri" panose="020F0502020204030204" pitchFamily="34" charset="0"/>
            </a:endParaRPr>
          </a:p>
          <a:p>
            <a:pPr algn="l" rtl="0" fontAlgn="base">
              <a:spcAft>
                <a:spcPts val="300"/>
              </a:spcAft>
            </a:pPr>
            <a:endParaRPr lang="en-US" sz="500" b="1" i="0" u="none" strike="noStrike" dirty="0">
              <a:solidFill>
                <a:srgbClr val="303030"/>
              </a:solidFill>
              <a:effectLst/>
              <a:latin typeface="Calibri" panose="020F0502020204030204" pitchFamily="34" charset="0"/>
              <a:cs typeface="Calibri" panose="020F0502020204030204" pitchFamily="34" charset="0"/>
            </a:endParaRPr>
          </a:p>
          <a:p>
            <a:pPr algn="l" rtl="0" fontAlgn="base">
              <a:spcAft>
                <a:spcPts val="300"/>
              </a:spcAft>
            </a:pPr>
            <a:r>
              <a:rPr lang="en-US" sz="2000" b="1" i="0" u="none" strike="noStrike" dirty="0">
                <a:solidFill>
                  <a:srgbClr val="303030"/>
                </a:solidFill>
                <a:effectLst/>
                <a:latin typeface="Calibri" panose="020F0502020204030204" pitchFamily="34" charset="0"/>
                <a:cs typeface="Calibri" panose="020F0502020204030204" pitchFamily="34" charset="0"/>
              </a:rPr>
              <a:t>Quality vs. Quantity</a:t>
            </a:r>
            <a:r>
              <a:rPr lang="en-US" sz="2000" b="0" i="0" dirty="0">
                <a:solidFill>
                  <a:srgbClr val="000000"/>
                </a:solidFill>
                <a:effectLst/>
                <a:latin typeface="Calibri" panose="020F0502020204030204" pitchFamily="34" charset="0"/>
                <a:cs typeface="Calibri" panose="020F0502020204030204" pitchFamily="34" charset="0"/>
              </a:rPr>
              <a:t>​</a:t>
            </a:r>
          </a:p>
          <a:p>
            <a:pPr marL="342900" lvl="6" indent="-342900" fontAlgn="base">
              <a:spcAft>
                <a:spcPts val="3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Better to have significant </a:t>
            </a:r>
            <a:r>
              <a:rPr lang="en-US" sz="2000" b="0" i="0" u="sng" strike="noStrike" dirty="0">
                <a:solidFill>
                  <a:srgbClr val="303030"/>
                </a:solidFill>
                <a:effectLst/>
                <a:latin typeface="Calibri" panose="020F0502020204030204" pitchFamily="34" charset="0"/>
                <a:cs typeface="Calibri" panose="020F0502020204030204" pitchFamily="34" charset="0"/>
              </a:rPr>
              <a:t>contributions</a:t>
            </a:r>
            <a:r>
              <a:rPr lang="en-US" sz="2000" b="0" i="0" u="none" strike="noStrike" dirty="0">
                <a:solidFill>
                  <a:srgbClr val="303030"/>
                </a:solidFill>
                <a:effectLst/>
                <a:latin typeface="Calibri" panose="020F0502020204030204" pitchFamily="34" charset="0"/>
                <a:cs typeface="Calibri" panose="020F0502020204030204" pitchFamily="34" charset="0"/>
              </a:rPr>
              <a:t> to one or two projects than to have multiple projects with minimal contributions  </a:t>
            </a:r>
            <a:r>
              <a:rPr lang="en-US" sz="2000" b="0" i="0" dirty="0">
                <a:solidFill>
                  <a:srgbClr val="000000"/>
                </a:solidFill>
                <a:effectLst/>
                <a:latin typeface="Calibri" panose="020F0502020204030204" pitchFamily="34" charset="0"/>
                <a:cs typeface="Calibri" panose="020F0502020204030204" pitchFamily="34" charset="0"/>
              </a:rPr>
              <a:t>​</a:t>
            </a:r>
            <a:br>
              <a:rPr lang="en-US" sz="2000" b="0" i="0" dirty="0">
                <a:solidFill>
                  <a:srgbClr val="000000"/>
                </a:solidFill>
                <a:effectLst/>
                <a:latin typeface="Calibri" panose="020F0502020204030204" pitchFamily="34" charset="0"/>
                <a:cs typeface="Calibri" panose="020F0502020204030204" pitchFamily="34" charset="0"/>
              </a:rPr>
            </a:br>
            <a:endParaRPr lang="en-US" sz="500" b="0" i="0" dirty="0">
              <a:solidFill>
                <a:srgbClr val="000000"/>
              </a:solidFill>
              <a:effectLst/>
              <a:latin typeface="Calibri" panose="020F0502020204030204" pitchFamily="34" charset="0"/>
              <a:cs typeface="Calibri" panose="020F0502020204030204" pitchFamily="34" charset="0"/>
            </a:endParaRPr>
          </a:p>
          <a:p>
            <a:pPr algn="l" rtl="0" fontAlgn="base">
              <a:spcAft>
                <a:spcPts val="300"/>
              </a:spcAft>
            </a:pPr>
            <a:r>
              <a:rPr lang="en-US" sz="2000" b="1" dirty="0">
                <a:solidFill>
                  <a:srgbClr val="303030"/>
                </a:solidFill>
                <a:latin typeface="Calibri" panose="020F0502020204030204" pitchFamily="34" charset="0"/>
                <a:cs typeface="Calibri" panose="020F0502020204030204" pitchFamily="34" charset="0"/>
              </a:rPr>
              <a:t>Summarize </a:t>
            </a:r>
            <a:r>
              <a:rPr lang="en-US" sz="2000" b="1" i="0" u="none" strike="noStrike" dirty="0">
                <a:solidFill>
                  <a:srgbClr val="303030"/>
                </a:solidFill>
                <a:effectLst/>
                <a:latin typeface="Calibri" panose="020F0502020204030204" pitchFamily="34" charset="0"/>
                <a:cs typeface="Calibri" panose="020F0502020204030204" pitchFamily="34" charset="0"/>
              </a:rPr>
              <a:t>Productive Academic Year &amp; Summe</a:t>
            </a:r>
            <a:r>
              <a:rPr lang="en-US" sz="2000" b="1" dirty="0">
                <a:solidFill>
                  <a:srgbClr val="303030"/>
                </a:solidFill>
                <a:latin typeface="Calibri" panose="020F0502020204030204" pitchFamily="34" charset="0"/>
                <a:cs typeface="Calibri" panose="020F0502020204030204" pitchFamily="34" charset="0"/>
              </a:rPr>
              <a:t>r </a:t>
            </a:r>
            <a:r>
              <a:rPr lang="en-US" sz="2000" b="1" i="0" u="none" strike="noStrike" dirty="0">
                <a:solidFill>
                  <a:srgbClr val="303030"/>
                </a:solidFill>
                <a:effectLst/>
                <a:latin typeface="Calibri" panose="020F0502020204030204" pitchFamily="34" charset="0"/>
                <a:cs typeface="Calibri" panose="020F0502020204030204" pitchFamily="34" charset="0"/>
              </a:rPr>
              <a:t>Research</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Project title/area (independent vs. group</a:t>
            </a:r>
            <a:r>
              <a:rPr lang="en-US" sz="2000" dirty="0">
                <a:solidFill>
                  <a:srgbClr val="303030"/>
                </a:solidFill>
                <a:latin typeface="Calibri" panose="020F0502020204030204" pitchFamily="34" charset="0"/>
                <a:cs typeface="Calibri" panose="020F0502020204030204" pitchFamily="34" charset="0"/>
              </a:rPr>
              <a:t>), summary, and application</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3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Presentations and/or publications</a:t>
            </a:r>
            <a:r>
              <a:rPr lang="en-US" sz="2000" b="0" i="0" dirty="0">
                <a:solidFill>
                  <a:srgbClr val="000000"/>
                </a:solidFill>
                <a:effectLst/>
                <a:latin typeface="Calibri" panose="020F0502020204030204" pitchFamily="34" charset="0"/>
                <a:cs typeface="Calibri" panose="020F0502020204030204" pitchFamily="34" charset="0"/>
              </a:rPr>
              <a:t>​</a:t>
            </a:r>
            <a:br>
              <a:rPr lang="en-US" sz="2000" b="0" i="0" dirty="0">
                <a:solidFill>
                  <a:srgbClr val="000000"/>
                </a:solidFill>
                <a:effectLst/>
                <a:latin typeface="Calibri" panose="020F0502020204030204" pitchFamily="34" charset="0"/>
                <a:cs typeface="Calibri" panose="020F0502020204030204" pitchFamily="34" charset="0"/>
              </a:rPr>
            </a:br>
            <a:endParaRPr lang="en-US" sz="500" b="0" i="0" dirty="0">
              <a:solidFill>
                <a:srgbClr val="000000"/>
              </a:solidFill>
              <a:effectLst/>
              <a:latin typeface="Calibri" panose="020F0502020204030204" pitchFamily="34" charset="0"/>
              <a:cs typeface="Calibri" panose="020F0502020204030204" pitchFamily="34" charset="0"/>
            </a:endParaRPr>
          </a:p>
          <a:p>
            <a:pPr algn="l" rtl="0" fontAlgn="base">
              <a:spcAft>
                <a:spcPts val="300"/>
              </a:spcAft>
            </a:pPr>
            <a:r>
              <a:rPr lang="en-US" sz="2000" b="1" i="0" u="none" strike="noStrike" dirty="0">
                <a:solidFill>
                  <a:srgbClr val="303030"/>
                </a:solidFill>
                <a:effectLst/>
                <a:latin typeface="Calibri" panose="020F0502020204030204" pitchFamily="34" charset="0"/>
                <a:cs typeface="Calibri" panose="020F0502020204030204" pitchFamily="34" charset="0"/>
              </a:rPr>
              <a:t>Emphasize experiences, skills gained, novel expertise, etc. </a:t>
            </a:r>
          </a:p>
          <a:p>
            <a:pPr algn="l" rtl="0" fontAlgn="base">
              <a:spcAft>
                <a:spcPts val="300"/>
              </a:spcAft>
            </a:pPr>
            <a:r>
              <a:rPr lang="en-US" sz="2000" b="1" i="0" u="none" strike="noStrike" dirty="0">
                <a:solidFill>
                  <a:srgbClr val="303030"/>
                </a:solidFill>
                <a:effectLst/>
                <a:latin typeface="Calibri" panose="020F0502020204030204" pitchFamily="34" charset="0"/>
                <a:cs typeface="Calibri" panose="020F0502020204030204" pitchFamily="34" charset="0"/>
              </a:rPr>
              <a:t>Work with your faculty research advisor &amp; </a:t>
            </a:r>
            <a:r>
              <a:rPr lang="en-US" sz="2000" b="1" dirty="0">
                <a:solidFill>
                  <a:srgbClr val="303030"/>
                </a:solidFill>
                <a:latin typeface="Calibri" panose="020F0502020204030204" pitchFamily="34" charset="0"/>
                <a:cs typeface="Calibri" panose="020F0502020204030204" pitchFamily="34" charset="0"/>
              </a:rPr>
              <a:t>g</a:t>
            </a:r>
            <a:r>
              <a:rPr lang="en-US" sz="2000" b="1" i="0" u="none" strike="noStrike" dirty="0">
                <a:solidFill>
                  <a:srgbClr val="303030"/>
                </a:solidFill>
                <a:effectLst/>
                <a:latin typeface="Calibri" panose="020F0502020204030204" pitchFamily="34" charset="0"/>
                <a:cs typeface="Calibri" panose="020F0502020204030204" pitchFamily="34" charset="0"/>
              </a:rPr>
              <a:t>et </a:t>
            </a:r>
            <a:r>
              <a:rPr lang="en-US" sz="2000" b="1" dirty="0">
                <a:solidFill>
                  <a:srgbClr val="303030"/>
                </a:solidFill>
                <a:latin typeface="Calibri" panose="020F0502020204030204" pitchFamily="34" charset="0"/>
                <a:cs typeface="Calibri" panose="020F0502020204030204" pitchFamily="34" charset="0"/>
              </a:rPr>
              <a:t>f</a:t>
            </a:r>
            <a:r>
              <a:rPr lang="en-US" sz="2000" b="1" i="0" u="none" strike="noStrike" dirty="0">
                <a:solidFill>
                  <a:srgbClr val="303030"/>
                </a:solidFill>
                <a:effectLst/>
                <a:latin typeface="Calibri" panose="020F0502020204030204" pitchFamily="34" charset="0"/>
                <a:cs typeface="Calibri" panose="020F0502020204030204" pitchFamily="34" charset="0"/>
              </a:rPr>
              <a:t>eedback</a:t>
            </a:r>
          </a:p>
          <a:p>
            <a:pPr marL="342900" indent="-342900" algn="l" rtl="0" fontAlgn="base">
              <a:buFont typeface="Arial" panose="020B0604020202020204" pitchFamily="34" charset="0"/>
              <a:buChar char="•"/>
            </a:pPr>
            <a:endParaRPr lang="en-US" sz="2200" b="0" i="0" dirty="0">
              <a:solidFill>
                <a:srgbClr val="000000"/>
              </a:solidFill>
              <a:effectLst/>
              <a:latin typeface="Calibri" panose="020F0502020204030204" pitchFamily="34" charset="0"/>
              <a:cs typeface="Calibri" panose="020F0502020204030204" pitchFamily="34" charset="0"/>
            </a:endParaRPr>
          </a:p>
          <a:p>
            <a:pPr algn="l" rtl="0" fontAlgn="base"/>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2400" dirty="0">
              <a:solidFill>
                <a:srgbClr val="303030"/>
              </a:solidFill>
              <a:latin typeface="Calibri" panose="020F0502020204030204" pitchFamily="34" charset="0"/>
              <a:cs typeface="Calibri" panose="020F0502020204030204" pitchFamily="34" charset="0"/>
            </a:endParaRPr>
          </a:p>
          <a:p>
            <a:pPr algn="l" rtl="0" fontAlgn="base">
              <a:spcAft>
                <a:spcPts val="600"/>
              </a:spcAft>
            </a:pP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2400" b="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16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8">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8">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Resume &amp; curriculum vita (CV)</a:t>
            </a:r>
            <a:endParaRPr dirty="0"/>
          </a:p>
        </p:txBody>
      </p:sp>
      <p:sp>
        <p:nvSpPr>
          <p:cNvPr id="238" name="Google Shape;238;p32"/>
          <p:cNvSpPr/>
          <p:nvPr/>
        </p:nvSpPr>
        <p:spPr>
          <a:xfrm>
            <a:off x="225693" y="800389"/>
            <a:ext cx="8692613" cy="4144497"/>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12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Draft a </a:t>
            </a:r>
            <a:r>
              <a:rPr lang="en-US" sz="2000" b="1" i="0" u="none" strike="noStrike" dirty="0">
                <a:solidFill>
                  <a:srgbClr val="303030"/>
                </a:solidFill>
                <a:effectLst/>
                <a:latin typeface="Calibri" panose="020F0502020204030204" pitchFamily="34" charset="0"/>
                <a:cs typeface="Calibri" panose="020F0502020204030204" pitchFamily="34" charset="0"/>
              </a:rPr>
              <a:t>polished and flawless comprehensive resume and CV </a:t>
            </a:r>
            <a:r>
              <a:rPr lang="en-US" sz="2000" b="0" i="0" u="none" strike="noStrike" dirty="0">
                <a:solidFill>
                  <a:srgbClr val="303030"/>
                </a:solidFill>
                <a:effectLst/>
                <a:latin typeface="Calibri" panose="020F0502020204030204" pitchFamily="34" charset="0"/>
                <a:cs typeface="Calibri" panose="020F0502020204030204" pitchFamily="34" charset="0"/>
              </a:rPr>
              <a:t>including everything to be tailored/condensed based on the program</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2000" b="1" i="0" u="none" strike="noStrike" dirty="0">
                <a:solidFill>
                  <a:srgbClr val="303030"/>
                </a:solidFill>
                <a:effectLst/>
                <a:latin typeface="Calibri" panose="020F0502020204030204" pitchFamily="34" charset="0"/>
                <a:cs typeface="Calibri" panose="020F0502020204030204" pitchFamily="34" charset="0"/>
              </a:rPr>
              <a:t>Keep track </a:t>
            </a:r>
            <a:r>
              <a:rPr lang="en-US" sz="2000" b="0" i="0" u="none" strike="noStrike" dirty="0">
                <a:solidFill>
                  <a:srgbClr val="303030"/>
                </a:solidFill>
                <a:effectLst/>
                <a:latin typeface="Calibri" panose="020F0502020204030204" pitchFamily="34" charset="0"/>
                <a:cs typeface="Calibri" panose="020F0502020204030204" pitchFamily="34" charset="0"/>
              </a:rPr>
              <a:t>of dates, locations of research experiences/jobs, references with contact information, hours of service per tasks, etc. </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Be sure to include </a:t>
            </a:r>
            <a:r>
              <a:rPr lang="en-US" sz="2000" b="1" i="0" u="none" strike="noStrike" dirty="0">
                <a:solidFill>
                  <a:srgbClr val="303030"/>
                </a:solidFill>
                <a:effectLst/>
                <a:latin typeface="Calibri" panose="020F0502020204030204" pitchFamily="34" charset="0"/>
                <a:cs typeface="Calibri" panose="020F0502020204030204" pitchFamily="34" charset="0"/>
              </a:rPr>
              <a:t>publications and presentations</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Use </a:t>
            </a:r>
            <a:r>
              <a:rPr lang="en-US" sz="2000" b="1" i="0" u="none" strike="noStrike" dirty="0">
                <a:solidFill>
                  <a:srgbClr val="303030"/>
                </a:solidFill>
                <a:effectLst/>
                <a:latin typeface="Calibri" panose="020F0502020204030204" pitchFamily="34" charset="0"/>
                <a:cs typeface="Calibri" panose="020F0502020204030204" pitchFamily="34" charset="0"/>
              </a:rPr>
              <a:t>strong verbs </a:t>
            </a:r>
            <a:r>
              <a:rPr lang="en-US" sz="2000" b="0" i="0" u="none" strike="noStrike" dirty="0">
                <a:solidFill>
                  <a:srgbClr val="303030"/>
                </a:solidFill>
                <a:effectLst/>
                <a:latin typeface="Calibri" panose="020F0502020204030204" pitchFamily="34" charset="0"/>
                <a:cs typeface="Calibri" panose="020F0502020204030204" pitchFamily="34" charset="0"/>
              </a:rPr>
              <a:t>to describe tasks and skills</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How did you </a:t>
            </a:r>
            <a:r>
              <a:rPr lang="en-US" sz="2000" b="1" i="0" u="none" strike="noStrike" dirty="0">
                <a:solidFill>
                  <a:srgbClr val="303030"/>
                </a:solidFill>
                <a:effectLst/>
                <a:latin typeface="Calibri" panose="020F0502020204030204" pitchFamily="34" charset="0"/>
                <a:cs typeface="Calibri" panose="020F0502020204030204" pitchFamily="34" charset="0"/>
              </a:rPr>
              <a:t>directly contribute </a:t>
            </a:r>
            <a:r>
              <a:rPr lang="en-US" sz="2000" b="0" i="0" u="none" strike="noStrike" dirty="0">
                <a:solidFill>
                  <a:srgbClr val="303030"/>
                </a:solidFill>
                <a:effectLst/>
                <a:latin typeface="Calibri" panose="020F0502020204030204" pitchFamily="34" charset="0"/>
                <a:cs typeface="Calibri" panose="020F0502020204030204" pitchFamily="34" charset="0"/>
              </a:rPr>
              <a:t>to your projects?</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Resumes/CVs are </a:t>
            </a:r>
            <a:r>
              <a:rPr lang="en-US" sz="2000" b="1" dirty="0">
                <a:latin typeface="Calibri" panose="020F0502020204030204" pitchFamily="34" charset="0"/>
                <a:cs typeface="Calibri" panose="020F0502020204030204" pitchFamily="34" charset="0"/>
              </a:rPr>
              <a:t>selling documents</a:t>
            </a:r>
          </a:p>
          <a:p>
            <a:pPr marL="342900" indent="-342900" algn="l" rtl="0" fontAlgn="base">
              <a:spcAft>
                <a:spcPts val="1200"/>
              </a:spcAft>
              <a:buFont typeface="Arial" panose="020B0604020202020204" pitchFamily="34" charset="0"/>
              <a:buChar char="•"/>
            </a:pPr>
            <a:r>
              <a:rPr lang="en-US" sz="2000" b="1" i="0" dirty="0">
                <a:solidFill>
                  <a:srgbClr val="000000"/>
                </a:solidFill>
                <a:effectLst/>
                <a:latin typeface="Calibri" panose="020F0502020204030204" pitchFamily="34" charset="0"/>
                <a:cs typeface="Calibri" panose="020F0502020204030204" pitchFamily="34" charset="0"/>
              </a:rPr>
              <a:t>Use resources</a:t>
            </a:r>
            <a:r>
              <a:rPr lang="en-US" sz="2000" i="0" dirty="0">
                <a:solidFill>
                  <a:srgbClr val="000000"/>
                </a:solidFill>
                <a:effectLst/>
                <a:latin typeface="Calibri" panose="020F0502020204030204" pitchFamily="34" charset="0"/>
                <a:cs typeface="Calibri" panose="020F0502020204030204" pitchFamily="34" charset="0"/>
              </a:rPr>
              <a:t> like the Purdue Online Writing Lab (OWL) &amp; Career Center </a:t>
            </a:r>
          </a:p>
          <a:p>
            <a:pPr algn="l" rtl="0" fontAlgn="base">
              <a:spcAft>
                <a:spcPts val="1200"/>
              </a:spcAft>
            </a:pPr>
            <a:r>
              <a:rPr lang="en-US" sz="22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215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Grad school Funding: A General overview </a:t>
            </a:r>
            <a:endParaRPr dirty="0"/>
          </a:p>
        </p:txBody>
      </p:sp>
      <p:sp>
        <p:nvSpPr>
          <p:cNvPr id="238" name="Google Shape;238;p32"/>
          <p:cNvSpPr/>
          <p:nvPr/>
        </p:nvSpPr>
        <p:spPr>
          <a:xfrm>
            <a:off x="62565" y="881937"/>
            <a:ext cx="9018870" cy="2941432"/>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Seek out at least 5 funding sources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Name of fellowship, grant, or funding source</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1-2 sentence summary/description </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Eligibility requirements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Application components needed</a:t>
            </a:r>
            <a:r>
              <a:rPr lang="en-US" sz="2200" b="0" i="0" dirty="0">
                <a:solidFill>
                  <a:srgbClr val="000000"/>
                </a:solidFill>
                <a:effectLst/>
                <a:latin typeface="Calibri" panose="020F0502020204030204" pitchFamily="34" charset="0"/>
                <a:cs typeface="Calibri" panose="020F0502020204030204" pitchFamily="34" charset="0"/>
              </a:rPr>
              <a:t>​ (proposal, personal statement, etc</a:t>
            </a:r>
            <a:r>
              <a:rPr lang="en-US" sz="2200" dirty="0">
                <a:latin typeface="Calibri" panose="020F0502020204030204" pitchFamily="34" charset="0"/>
                <a:cs typeface="Calibri" panose="020F0502020204030204" pitchFamily="34" charset="0"/>
              </a:rPr>
              <a:t>.)</a:t>
            </a:r>
            <a:endParaRPr lang="en-US" sz="22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Deadline(s)</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Contact person/info</a:t>
            </a:r>
            <a:r>
              <a:rPr lang="en-US" sz="2200" dirty="0">
                <a:solidFill>
                  <a:srgbClr val="303030"/>
                </a:solidFill>
                <a:latin typeface="Calibri" panose="020F0502020204030204" pitchFamily="34" charset="0"/>
                <a:cs typeface="Calibri" panose="020F0502020204030204" pitchFamily="34" charset="0"/>
              </a:rPr>
              <a:t>rmation</a:t>
            </a: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cs typeface="Calibri" panose="020F0502020204030204" pitchFamily="34" charset="0"/>
              </a:rPr>
              <a:t>Benefits and details (include expectations of awardees)</a:t>
            </a:r>
            <a:r>
              <a:rPr lang="en-US" sz="2200" b="0" i="0" dirty="0">
                <a:solidFill>
                  <a:srgbClr val="000000"/>
                </a:solidFill>
                <a:effectLst/>
                <a:latin typeface="Calibri" panose="020F0502020204030204" pitchFamily="34" charset="0"/>
                <a:cs typeface="Calibri" panose="020F0502020204030204" pitchFamily="34" charset="0"/>
              </a:rPr>
              <a:t>​</a:t>
            </a:r>
          </a:p>
          <a:p>
            <a:pPr algn="l" rtl="0" fontAlgn="base">
              <a:spcAft>
                <a:spcPts val="600"/>
              </a:spcAft>
            </a:pPr>
            <a:r>
              <a:rPr lang="en-US" sz="22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2400" b="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spcAft>
                <a:spcPts val="600"/>
              </a:spcAft>
            </a:pPr>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spcAft>
                <a:spcPts val="600"/>
              </a:spcAft>
            </a:pPr>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600"/>
              </a:spcAft>
            </a:pPr>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6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752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Types of grad school funding</a:t>
            </a:r>
            <a:endParaRPr dirty="0"/>
          </a:p>
        </p:txBody>
      </p:sp>
      <p:sp>
        <p:nvSpPr>
          <p:cNvPr id="238" name="Google Shape;238;p32"/>
          <p:cNvSpPr/>
          <p:nvPr/>
        </p:nvSpPr>
        <p:spPr>
          <a:xfrm>
            <a:off x="120317" y="920706"/>
            <a:ext cx="8927430" cy="4144497"/>
          </a:xfrm>
          <a:prstGeom prst="rect">
            <a:avLst/>
          </a:prstGeom>
          <a:noFill/>
          <a:ln>
            <a:noFill/>
          </a:ln>
        </p:spPr>
        <p:txBody>
          <a:bodyPr spcFirstLastPara="1" wrap="square" lIns="68575" tIns="34275" rIns="68575" bIns="34275" anchor="t" anchorCtr="0">
            <a:noAutofit/>
          </a:bodyPr>
          <a:lstStyle/>
          <a:p>
            <a:pPr algn="l" rtl="0" fontAlgn="base"/>
            <a:r>
              <a:rPr lang="en-US" sz="2400" b="1" i="0" u="none" strike="noStrike" dirty="0">
                <a:solidFill>
                  <a:srgbClr val="303030"/>
                </a:solidFill>
                <a:effectLst/>
                <a:latin typeface="Calibri" panose="020F0502020204030204" pitchFamily="34" charset="0"/>
                <a:cs typeface="Calibri" panose="020F0502020204030204" pitchFamily="34" charset="0"/>
              </a:rPr>
              <a:t>Grants are free money</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You don't have to work or repay the funds</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F</a:t>
            </a:r>
            <a:r>
              <a:rPr lang="en-US" sz="2400" b="0" i="0" u="none" strike="noStrike" dirty="0">
                <a:solidFill>
                  <a:srgbClr val="303030"/>
                </a:solidFill>
                <a:effectLst/>
                <a:latin typeface="Calibri" panose="020F0502020204030204" pitchFamily="34" charset="0"/>
                <a:cs typeface="Calibri" panose="020F0502020204030204" pitchFamily="34" charset="0"/>
              </a:rPr>
              <a:t>ellowships are the most common type of grant</a:t>
            </a:r>
            <a:r>
              <a:rPr lang="en-US" sz="2400" b="0" i="0" dirty="0">
                <a:solidFill>
                  <a:srgbClr val="000000"/>
                </a:solidFill>
                <a:effectLst/>
                <a:latin typeface="Calibri" panose="020F0502020204030204" pitchFamily="34" charset="0"/>
                <a:cs typeface="Calibri" panose="020F0502020204030204" pitchFamily="34" charset="0"/>
              </a:rPr>
              <a:t>​ </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endParaRPr lang="en-US" sz="10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1" i="0" u="none" strike="noStrike" dirty="0">
                <a:solidFill>
                  <a:srgbClr val="303030"/>
                </a:solidFill>
                <a:effectLst/>
                <a:latin typeface="Calibri" panose="020F0502020204030204" pitchFamily="34" charset="0"/>
                <a:cs typeface="Calibri" panose="020F0502020204030204" pitchFamily="34" charset="0"/>
              </a:rPr>
              <a:t>Graduate assistantships are the most common funding</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You receive a stipend; tuition is waived</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O</a:t>
            </a:r>
            <a:r>
              <a:rPr lang="en-US" sz="2400" b="0" i="0" u="none" strike="noStrike" dirty="0">
                <a:solidFill>
                  <a:srgbClr val="303030"/>
                </a:solidFill>
                <a:effectLst/>
                <a:latin typeface="Calibri" panose="020F0502020204030204" pitchFamily="34" charset="0"/>
                <a:cs typeface="Calibri" panose="020F0502020204030204" pitchFamily="34" charset="0"/>
              </a:rPr>
              <a:t>ther benefits may apply</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Includes research, teaching, or admin or professional positions</a:t>
            </a:r>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600"/>
              </a:spcAft>
            </a:pPr>
            <a:endParaRPr lang="en-US" sz="1000" b="0" i="0" dirty="0">
              <a:solidFill>
                <a:srgbClr val="000000"/>
              </a:solidFill>
              <a:effectLst/>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60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Why graduate school?</a:t>
            </a:r>
            <a:endParaRPr dirty="0"/>
          </a:p>
        </p:txBody>
      </p:sp>
      <p:sp>
        <p:nvSpPr>
          <p:cNvPr id="238" name="Google Shape;238;p32"/>
          <p:cNvSpPr/>
          <p:nvPr/>
        </p:nvSpPr>
        <p:spPr>
          <a:xfrm>
            <a:off x="237210" y="1311642"/>
            <a:ext cx="8669580" cy="2767063"/>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12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What are my short and long term goals?</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How will an advanced degree help me obtain these goals?</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2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How can I show that I’m willing to invest the time, effort, and expense required for graduate study?</a:t>
            </a:r>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1000"/>
              </a:spcAft>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Types of grad school funding, cont’d.</a:t>
            </a:r>
            <a:endParaRPr dirty="0"/>
          </a:p>
        </p:txBody>
      </p:sp>
      <p:sp>
        <p:nvSpPr>
          <p:cNvPr id="238" name="Google Shape;238;p32"/>
          <p:cNvSpPr/>
          <p:nvPr/>
        </p:nvSpPr>
        <p:spPr>
          <a:xfrm>
            <a:off x="216570" y="956266"/>
            <a:ext cx="8927430" cy="2941432"/>
          </a:xfrm>
          <a:prstGeom prst="rect">
            <a:avLst/>
          </a:prstGeom>
          <a:noFill/>
          <a:ln>
            <a:noFill/>
          </a:ln>
        </p:spPr>
        <p:txBody>
          <a:bodyPr spcFirstLastPara="1" wrap="square" lIns="68575" tIns="34275" rIns="68575" bIns="34275" anchor="t" anchorCtr="0">
            <a:noAutofit/>
          </a:bodyPr>
          <a:lstStyle/>
          <a:p>
            <a:pPr algn="l" rtl="0" fontAlgn="base"/>
            <a:r>
              <a:rPr lang="en-US" sz="2400" b="1" i="0" u="none" strike="noStrike" dirty="0">
                <a:solidFill>
                  <a:srgbClr val="303030"/>
                </a:solidFill>
                <a:effectLst/>
                <a:latin typeface="Calibri" panose="020F0502020204030204" pitchFamily="34" charset="0"/>
                <a:cs typeface="Calibri" panose="020F0502020204030204" pitchFamily="34" charset="0"/>
              </a:rPr>
              <a:t>Loans</a:t>
            </a:r>
            <a:r>
              <a:rPr lang="en-US" sz="2400" b="0" i="0" u="none" strike="noStrike" dirty="0">
                <a:solidFill>
                  <a:srgbClr val="303030"/>
                </a:solidFill>
                <a:effectLst/>
                <a:latin typeface="Calibri" panose="020F0502020204030204" pitchFamily="34" charset="0"/>
                <a:cs typeface="Calibri" panose="020F0502020204030204" pitchFamily="34" charset="0"/>
              </a:rPr>
              <a:t> </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Federal government and other financial institutions</a:t>
            </a: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8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C</a:t>
            </a:r>
            <a:r>
              <a:rPr lang="en-US" sz="2400" b="0" i="0" u="none" strike="noStrike" dirty="0">
                <a:solidFill>
                  <a:srgbClr val="303030"/>
                </a:solidFill>
                <a:effectLst/>
                <a:latin typeface="Calibri" panose="020F0502020204030204" pitchFamily="34" charset="0"/>
                <a:cs typeface="Calibri" panose="020F0502020204030204" pitchFamily="34" charset="0"/>
              </a:rPr>
              <a:t>omplete a Free Application for Federal Student Aid (FAFSA)</a:t>
            </a:r>
            <a:r>
              <a:rPr lang="en-US" sz="2400" b="0" i="0" dirty="0">
                <a:solidFill>
                  <a:srgbClr val="000000"/>
                </a:solidFill>
                <a:effectLst/>
                <a:latin typeface="Calibri" panose="020F0502020204030204" pitchFamily="34" charset="0"/>
                <a:cs typeface="Calibri" panose="020F0502020204030204" pitchFamily="34" charset="0"/>
              </a:rPr>
              <a:t>​ Application</a:t>
            </a:r>
            <a:endParaRPr lang="en-US" sz="2400" b="1" i="0" u="none" strike="noStrike" dirty="0">
              <a:solidFill>
                <a:srgbClr val="303030"/>
              </a:solidFill>
              <a:effectLst/>
              <a:latin typeface="Calibri" panose="020F0502020204030204" pitchFamily="34" charset="0"/>
              <a:cs typeface="Calibri" panose="020F0502020204030204" pitchFamily="34" charset="0"/>
            </a:endParaRPr>
          </a:p>
          <a:p>
            <a:pPr algn="l" rtl="0" fontAlgn="base"/>
            <a:r>
              <a:rPr lang="en-US" sz="2400" b="1" i="0" u="none" strike="noStrike" dirty="0">
                <a:solidFill>
                  <a:srgbClr val="303030"/>
                </a:solidFill>
                <a:effectLst/>
                <a:latin typeface="Calibri" panose="020F0502020204030204" pitchFamily="34" charset="0"/>
                <a:cs typeface="Calibri" panose="020F0502020204030204" pitchFamily="34" charset="0"/>
              </a:rPr>
              <a:t>Scholarships</a:t>
            </a: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College-based awards</a:t>
            </a:r>
          </a:p>
          <a:p>
            <a:pPr marL="342900" indent="-342900" algn="l" rtl="0" fontAlgn="base">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Career-specific awards</a:t>
            </a:r>
          </a:p>
          <a:p>
            <a:pPr marL="342900" indent="-342900" algn="l" rtl="0" fontAlgn="base">
              <a:spcAft>
                <a:spcPts val="6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cs typeface="Calibri" panose="020F0502020204030204" pitchFamily="34" charset="0"/>
              </a:rPr>
              <a:t>Organizations </a:t>
            </a:r>
          </a:p>
          <a:p>
            <a:pPr marL="342900" indent="-342900" algn="l" rtl="0" fontAlgn="base">
              <a:buFont typeface="Arial" panose="020B0604020202020204" pitchFamily="34" charset="0"/>
              <a:buChar char="•"/>
            </a:pPr>
            <a:endParaRPr lang="en-US" sz="2400" b="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buFont typeface="Arial" panose="020B0604020202020204" pitchFamily="34" charset="0"/>
              <a:buChar char="•"/>
            </a:pPr>
            <a:endParaRPr lang="en-US" sz="1000" b="0" i="0" dirty="0">
              <a:solidFill>
                <a:srgbClr val="000000"/>
              </a:solidFill>
              <a:effectLst/>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60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p:nvPr/>
        </p:nvSpPr>
        <p:spPr>
          <a:xfrm>
            <a:off x="9902825" y="4263629"/>
            <a:ext cx="5340300" cy="1510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265" name="Google Shape;265;p36"/>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r>
              <a:rPr lang="en-US" dirty="0"/>
              <a:t>Grad school funding</a:t>
            </a:r>
            <a:endParaRPr dirty="0"/>
          </a:p>
        </p:txBody>
      </p:sp>
      <p:sp>
        <p:nvSpPr>
          <p:cNvPr id="271" name="Google Shape;271;p36"/>
          <p:cNvSpPr txBox="1"/>
          <p:nvPr/>
        </p:nvSpPr>
        <p:spPr>
          <a:xfrm>
            <a:off x="711525" y="2142550"/>
            <a:ext cx="1156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lt1"/>
                </a:solidFill>
                <a:latin typeface="Roboto Condensed"/>
                <a:ea typeface="Roboto Condensed"/>
                <a:cs typeface="Roboto Condensed"/>
                <a:sym typeface="Roboto Condensed"/>
              </a:rPr>
              <a:t>Match</a:t>
            </a:r>
            <a:endParaRPr sz="2400" b="1" dirty="0">
              <a:solidFill>
                <a:schemeClr val="lt1"/>
              </a:solidFill>
              <a:latin typeface="Roboto Condensed"/>
              <a:ea typeface="Roboto Condensed"/>
              <a:cs typeface="Roboto Condensed"/>
              <a:sym typeface="Roboto Condensed"/>
            </a:endParaRPr>
          </a:p>
        </p:txBody>
      </p:sp>
      <p:sp>
        <p:nvSpPr>
          <p:cNvPr id="274" name="Google Shape;274;p36"/>
          <p:cNvSpPr txBox="1"/>
          <p:nvPr/>
        </p:nvSpPr>
        <p:spPr>
          <a:xfrm>
            <a:off x="842600" y="3290225"/>
            <a:ext cx="1325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lt1"/>
                </a:solidFill>
                <a:latin typeface="Roboto Condensed"/>
                <a:ea typeface="Roboto Condensed"/>
                <a:cs typeface="Roboto Condensed"/>
                <a:sym typeface="Roboto Condensed"/>
              </a:rPr>
              <a:t>Research Staff</a:t>
            </a:r>
            <a:endParaRPr sz="2200" b="1" dirty="0">
              <a:solidFill>
                <a:schemeClr val="lt1"/>
              </a:solidFill>
              <a:latin typeface="Roboto Condensed"/>
              <a:ea typeface="Roboto Condensed"/>
              <a:cs typeface="Roboto Condensed"/>
              <a:sym typeface="Roboto Condensed"/>
            </a:endParaRPr>
          </a:p>
        </p:txBody>
      </p:sp>
      <p:sp>
        <p:nvSpPr>
          <p:cNvPr id="273" name="Google Shape;273;p36"/>
          <p:cNvSpPr txBox="1"/>
          <p:nvPr/>
        </p:nvSpPr>
        <p:spPr>
          <a:xfrm>
            <a:off x="2092621" y="3323352"/>
            <a:ext cx="1527236" cy="10010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lt1"/>
                </a:solidFill>
                <a:latin typeface="Roboto Condensed"/>
                <a:ea typeface="Roboto Condensed"/>
                <a:cs typeface="Roboto Condensed"/>
                <a:sym typeface="Roboto Condensed"/>
              </a:rPr>
              <a:t>Academic Staff</a:t>
            </a:r>
            <a:endParaRPr sz="2200" b="1" dirty="0">
              <a:solidFill>
                <a:schemeClr val="lt1"/>
              </a:solidFill>
              <a:latin typeface="Roboto Condensed"/>
              <a:ea typeface="Roboto Condensed"/>
              <a:cs typeface="Roboto Condensed"/>
              <a:sym typeface="Roboto Condensed"/>
            </a:endParaRPr>
          </a:p>
        </p:txBody>
      </p:sp>
      <p:grpSp>
        <p:nvGrpSpPr>
          <p:cNvPr id="3" name="Group 2"/>
          <p:cNvGrpSpPr/>
          <p:nvPr/>
        </p:nvGrpSpPr>
        <p:grpSpPr>
          <a:xfrm>
            <a:off x="2473600" y="991375"/>
            <a:ext cx="2544137" cy="1742465"/>
            <a:chOff x="2473600" y="991375"/>
            <a:chExt cx="2544137" cy="1742465"/>
          </a:xfrm>
        </p:grpSpPr>
        <p:sp>
          <p:nvSpPr>
            <p:cNvPr id="276" name="Google Shape;276;p36"/>
            <p:cNvSpPr/>
            <p:nvPr/>
          </p:nvSpPr>
          <p:spPr>
            <a:xfrm>
              <a:off x="2510566" y="991375"/>
              <a:ext cx="2507171" cy="1742465"/>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rgbClr val="0806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619"/>
                </a:buClr>
                <a:buSzPts val="1400"/>
                <a:buFont typeface="Calibri"/>
                <a:buNone/>
              </a:pPr>
              <a:endParaRPr sz="1400" b="0" i="0" u="none" strike="noStrike" cap="none" dirty="0">
                <a:solidFill>
                  <a:srgbClr val="000619"/>
                </a:solidFill>
                <a:latin typeface="Calibri"/>
                <a:ea typeface="Calibri"/>
                <a:cs typeface="Calibri"/>
                <a:sym typeface="Calibri"/>
              </a:endParaRPr>
            </a:p>
          </p:txBody>
        </p:sp>
        <p:sp>
          <p:nvSpPr>
            <p:cNvPr id="280" name="Google Shape;280;p36"/>
            <p:cNvSpPr txBox="1"/>
            <p:nvPr/>
          </p:nvSpPr>
          <p:spPr>
            <a:xfrm>
              <a:off x="2473600" y="1479625"/>
              <a:ext cx="1997953" cy="759576"/>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2800" b="1" dirty="0">
                  <a:solidFill>
                    <a:schemeClr val="lt1"/>
                  </a:solidFill>
                  <a:latin typeface="Calibri" panose="020F0502020204030204" pitchFamily="34" charset="0"/>
                  <a:ea typeface="Roboto Condensed"/>
                  <a:cs typeface="Calibri" panose="020F0502020204030204" pitchFamily="34" charset="0"/>
                  <a:sym typeface="Roboto Condensed"/>
                </a:rPr>
                <a:t>Money</a:t>
              </a:r>
              <a:endParaRPr sz="2800" b="1" dirty="0">
                <a:solidFill>
                  <a:schemeClr val="lt1"/>
                </a:solidFill>
                <a:latin typeface="Calibri" panose="020F0502020204030204" pitchFamily="34" charset="0"/>
                <a:ea typeface="Roboto Condensed"/>
                <a:cs typeface="Calibri" panose="020F0502020204030204" pitchFamily="34" charset="0"/>
                <a:sym typeface="Roboto Condensed"/>
              </a:endParaRPr>
            </a:p>
          </p:txBody>
        </p:sp>
      </p:grpSp>
      <p:grpSp>
        <p:nvGrpSpPr>
          <p:cNvPr id="4" name="Group 3"/>
          <p:cNvGrpSpPr/>
          <p:nvPr/>
        </p:nvGrpSpPr>
        <p:grpSpPr>
          <a:xfrm>
            <a:off x="4657663" y="991375"/>
            <a:ext cx="2064638" cy="2177257"/>
            <a:chOff x="4657663" y="991375"/>
            <a:chExt cx="2064638" cy="2177257"/>
          </a:xfrm>
        </p:grpSpPr>
        <p:sp>
          <p:nvSpPr>
            <p:cNvPr id="277" name="Google Shape;277;p36"/>
            <p:cNvSpPr/>
            <p:nvPr/>
          </p:nvSpPr>
          <p:spPr>
            <a:xfrm>
              <a:off x="4657663" y="991375"/>
              <a:ext cx="2006115" cy="2177257"/>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rgbClr val="786F4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619"/>
                </a:buClr>
                <a:buSzPts val="1400"/>
                <a:buFont typeface="Calibri"/>
                <a:buNone/>
              </a:pPr>
              <a:endParaRPr sz="1400" b="0" i="0" u="none" strike="noStrike" cap="none" dirty="0">
                <a:solidFill>
                  <a:srgbClr val="000619"/>
                </a:solidFill>
                <a:latin typeface="Calibri"/>
                <a:ea typeface="Calibri"/>
                <a:cs typeface="Calibri"/>
                <a:sym typeface="Calibri"/>
              </a:endParaRPr>
            </a:p>
          </p:txBody>
        </p:sp>
        <p:sp>
          <p:nvSpPr>
            <p:cNvPr id="281" name="Google Shape;281;p36"/>
            <p:cNvSpPr txBox="1"/>
            <p:nvPr/>
          </p:nvSpPr>
          <p:spPr>
            <a:xfrm>
              <a:off x="4724348" y="1502863"/>
              <a:ext cx="1997953" cy="723829"/>
            </a:xfrm>
            <a:prstGeom prst="rect">
              <a:avLst/>
            </a:prstGeom>
            <a:noFill/>
            <a:ln>
              <a:noFill/>
            </a:ln>
          </p:spPr>
          <p:txBody>
            <a:bodyPr spcFirstLastPara="1" wrap="square" lIns="91425" tIns="91425" rIns="91425" bIns="91425" anchor="t" anchorCtr="0">
              <a:spAutoFit/>
            </a:bodyPr>
            <a:lstStyle/>
            <a:p>
              <a:pPr marL="0" lvl="0" indent="0" algn="r" rtl="0">
                <a:spcBef>
                  <a:spcPts val="300"/>
                </a:spcBef>
                <a:spcAft>
                  <a:spcPts val="0"/>
                </a:spcAft>
                <a:buNone/>
              </a:pPr>
              <a:r>
                <a:rPr lang="en" sz="2600" b="1" dirty="0">
                  <a:solidFill>
                    <a:schemeClr val="lt1"/>
                  </a:solidFill>
                  <a:latin typeface="Calibri" panose="020F0502020204030204" pitchFamily="34" charset="0"/>
                  <a:ea typeface="Roboto Condensed"/>
                  <a:cs typeface="Calibri" panose="020F0502020204030204" pitchFamily="34" charset="0"/>
                  <a:sym typeface="Roboto Condensed"/>
                </a:rPr>
                <a:t>Eligibility</a:t>
              </a:r>
              <a:endParaRPr sz="2600" b="1" dirty="0">
                <a:solidFill>
                  <a:schemeClr val="lt1"/>
                </a:solidFill>
                <a:latin typeface="Calibri" panose="020F0502020204030204" pitchFamily="34" charset="0"/>
                <a:ea typeface="Roboto Condensed"/>
                <a:cs typeface="Calibri" panose="020F0502020204030204" pitchFamily="34" charset="0"/>
                <a:sym typeface="Roboto Condensed"/>
              </a:endParaRPr>
            </a:p>
          </p:txBody>
        </p:sp>
      </p:grpSp>
      <p:grpSp>
        <p:nvGrpSpPr>
          <p:cNvPr id="5" name="Group 4"/>
          <p:cNvGrpSpPr/>
          <p:nvPr/>
        </p:nvGrpSpPr>
        <p:grpSpPr>
          <a:xfrm>
            <a:off x="4156613" y="2861141"/>
            <a:ext cx="2507171" cy="1737506"/>
            <a:chOff x="4156613" y="2861141"/>
            <a:chExt cx="2507171" cy="1737506"/>
          </a:xfrm>
        </p:grpSpPr>
        <p:sp>
          <p:nvSpPr>
            <p:cNvPr id="279" name="Google Shape;279;p36"/>
            <p:cNvSpPr/>
            <p:nvPr/>
          </p:nvSpPr>
          <p:spPr>
            <a:xfrm>
              <a:off x="4156613" y="2861141"/>
              <a:ext cx="2507171" cy="1737506"/>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rgbClr val="026B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619"/>
                </a:buClr>
                <a:buSzPts val="1400"/>
                <a:buFont typeface="Calibri"/>
                <a:buNone/>
              </a:pPr>
              <a:endParaRPr sz="1400" b="0" i="0" u="none" strike="noStrike" cap="none" dirty="0">
                <a:solidFill>
                  <a:srgbClr val="000619"/>
                </a:solidFill>
                <a:latin typeface="Calibri"/>
                <a:ea typeface="Calibri"/>
                <a:cs typeface="Calibri"/>
                <a:sym typeface="Calibri"/>
              </a:endParaRPr>
            </a:p>
          </p:txBody>
        </p:sp>
        <p:sp>
          <p:nvSpPr>
            <p:cNvPr id="282" name="Google Shape;282;p36"/>
            <p:cNvSpPr txBox="1"/>
            <p:nvPr/>
          </p:nvSpPr>
          <p:spPr>
            <a:xfrm>
              <a:off x="4608976" y="3444086"/>
              <a:ext cx="1997953" cy="759576"/>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2800" b="1" dirty="0">
                  <a:solidFill>
                    <a:schemeClr val="lt1"/>
                  </a:solidFill>
                  <a:latin typeface="Calibri" panose="020F0502020204030204" pitchFamily="34" charset="0"/>
                  <a:ea typeface="Roboto Condensed"/>
                  <a:cs typeface="Calibri" panose="020F0502020204030204" pitchFamily="34" charset="0"/>
                  <a:sym typeface="Roboto Condensed"/>
                </a:rPr>
                <a:t>Time</a:t>
              </a:r>
              <a:endParaRPr sz="2800" b="1" dirty="0">
                <a:solidFill>
                  <a:schemeClr val="lt1"/>
                </a:solidFill>
                <a:latin typeface="Calibri" panose="020F0502020204030204" pitchFamily="34" charset="0"/>
                <a:ea typeface="Roboto Condensed"/>
                <a:cs typeface="Calibri" panose="020F0502020204030204" pitchFamily="34" charset="0"/>
                <a:sym typeface="Roboto Condensed"/>
              </a:endParaRPr>
            </a:p>
          </p:txBody>
        </p:sp>
      </p:grpSp>
      <p:grpSp>
        <p:nvGrpSpPr>
          <p:cNvPr id="6" name="Group 5"/>
          <p:cNvGrpSpPr/>
          <p:nvPr/>
        </p:nvGrpSpPr>
        <p:grpSpPr>
          <a:xfrm>
            <a:off x="2510566" y="2421390"/>
            <a:ext cx="2002307" cy="2177257"/>
            <a:chOff x="2510566" y="2421390"/>
            <a:chExt cx="2002307" cy="2177257"/>
          </a:xfrm>
        </p:grpSpPr>
        <p:sp>
          <p:nvSpPr>
            <p:cNvPr id="278" name="Google Shape;278;p36"/>
            <p:cNvSpPr/>
            <p:nvPr/>
          </p:nvSpPr>
          <p:spPr>
            <a:xfrm>
              <a:off x="2510566" y="2421390"/>
              <a:ext cx="2002307" cy="2177257"/>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rgbClr val="54B6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619"/>
                </a:buClr>
                <a:buSzPts val="1400"/>
                <a:buFont typeface="Calibri"/>
                <a:buNone/>
              </a:pPr>
              <a:endParaRPr sz="1400" b="0" i="0" u="none" strike="noStrike" cap="none" dirty="0">
                <a:solidFill>
                  <a:srgbClr val="00A249"/>
                </a:solidFill>
                <a:latin typeface="Calibri"/>
                <a:ea typeface="Calibri"/>
                <a:cs typeface="Calibri"/>
                <a:sym typeface="Calibri"/>
              </a:endParaRPr>
            </a:p>
          </p:txBody>
        </p:sp>
        <p:sp>
          <p:nvSpPr>
            <p:cNvPr id="283" name="Google Shape;283;p36"/>
            <p:cNvSpPr txBox="1"/>
            <p:nvPr/>
          </p:nvSpPr>
          <p:spPr>
            <a:xfrm>
              <a:off x="2510566" y="3482934"/>
              <a:ext cx="1527236" cy="759576"/>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2800" b="1" dirty="0">
                  <a:solidFill>
                    <a:schemeClr val="lt1"/>
                  </a:solidFill>
                  <a:latin typeface="Calibri" panose="020F0502020204030204" pitchFamily="34" charset="0"/>
                  <a:ea typeface="Roboto Condensed"/>
                  <a:cs typeface="Calibri" panose="020F0502020204030204" pitchFamily="34" charset="0"/>
                  <a:sym typeface="Roboto Condensed"/>
                </a:rPr>
                <a:t>Match</a:t>
              </a:r>
              <a:endParaRPr b="1" dirty="0">
                <a:solidFill>
                  <a:schemeClr val="lt1"/>
                </a:solidFill>
                <a:latin typeface="Calibri" panose="020F0502020204030204" pitchFamily="34" charset="0"/>
                <a:ea typeface="Roboto Condensed"/>
                <a:cs typeface="Calibri" panose="020F0502020204030204" pitchFamily="34" charset="0"/>
                <a:sym typeface="Roboto Condensed"/>
              </a:endParaRPr>
            </a:p>
          </p:txBody>
        </p:sp>
      </p:grpSp>
      <p:sp>
        <p:nvSpPr>
          <p:cNvPr id="25" name="TextBox 24">
            <a:extLst>
              <a:ext uri="{FF2B5EF4-FFF2-40B4-BE49-F238E27FC236}">
                <a16:creationId xmlns:a16="http://schemas.microsoft.com/office/drawing/2014/main" id="{8813F5EB-60DC-4B68-8182-BD264A20E16E}"/>
              </a:ext>
            </a:extLst>
          </p:cNvPr>
          <p:cNvSpPr txBox="1"/>
          <p:nvPr/>
        </p:nvSpPr>
        <p:spPr>
          <a:xfrm>
            <a:off x="2179711" y="4694844"/>
            <a:ext cx="6964289" cy="253916"/>
          </a:xfrm>
          <a:prstGeom prst="rect">
            <a:avLst/>
          </a:prstGeom>
          <a:noFill/>
        </p:spPr>
        <p:txBody>
          <a:bodyPr wrap="square">
            <a:spAutoFit/>
          </a:bodyPr>
          <a:lstStyle/>
          <a:p>
            <a:pPr algn="r"/>
            <a:r>
              <a:rPr kumimoji="0" lang="en-US" sz="1050" i="0" u="none" strike="noStrike" kern="1200" cap="none" spc="0" normalizeH="0" baseline="0" noProof="0" dirty="0">
                <a:ln>
                  <a:noFill/>
                </a:ln>
                <a:solidFill>
                  <a:schemeClr val="tx1"/>
                </a:solidFill>
                <a:effectLst/>
                <a:uLnTx/>
                <a:uFillTx/>
                <a:latin typeface="+mn-lt"/>
                <a:ea typeface="+mn-ea"/>
                <a:cs typeface="+mn-cs"/>
              </a:rPr>
              <a:t>Adapted from: Dr. Tyrslai-Williams-Carter, Applying for Graduate Fellowship Programs</a:t>
            </a:r>
            <a:endParaRPr lang="en-US" sz="105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Where’s the money?</a:t>
            </a:r>
            <a:endParaRPr dirty="0"/>
          </a:p>
        </p:txBody>
      </p:sp>
      <p:sp>
        <p:nvSpPr>
          <p:cNvPr id="238" name="Google Shape;238;p32"/>
          <p:cNvSpPr/>
          <p:nvPr/>
        </p:nvSpPr>
        <p:spPr>
          <a:xfrm>
            <a:off x="216570" y="705664"/>
            <a:ext cx="8927430" cy="2943983"/>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600"/>
              </a:spcAft>
              <a:buFont typeface="Arial" panose="020B0604020202020204" pitchFamily="34" charset="0"/>
              <a:buChar char="•"/>
            </a:pPr>
            <a:r>
              <a:rPr lang="en-US" sz="1800" b="0" i="0" u="none" strike="noStrike" dirty="0">
                <a:solidFill>
                  <a:srgbClr val="303030"/>
                </a:solidFill>
                <a:effectLst/>
                <a:latin typeface="Calibri" panose="020F0502020204030204" pitchFamily="34" charset="0"/>
                <a:cs typeface="Calibri" panose="020F0502020204030204" pitchFamily="34" charset="0"/>
              </a:rPr>
              <a:t>A college, department, or program</a:t>
            </a:r>
            <a:r>
              <a:rPr lang="en-US" sz="18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800" b="0" i="0" u="none" strike="noStrike" dirty="0">
                <a:solidFill>
                  <a:srgbClr val="303030"/>
                </a:solidFill>
                <a:effectLst/>
                <a:latin typeface="Calibri" panose="020F0502020204030204" pitchFamily="34" charset="0"/>
                <a:cs typeface="Calibri" panose="020F0502020204030204" pitchFamily="34" charset="0"/>
              </a:rPr>
              <a:t>The Graduate School/Office of Graduate Studies</a:t>
            </a:r>
            <a:r>
              <a:rPr lang="en-US" sz="18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800" b="0" i="0" u="none" strike="noStrike" dirty="0">
                <a:solidFill>
                  <a:srgbClr val="303030"/>
                </a:solidFill>
                <a:effectLst/>
                <a:latin typeface="Calibri" panose="020F0502020204030204" pitchFamily="34" charset="0"/>
                <a:cs typeface="Calibri" panose="020F0502020204030204" pitchFamily="34" charset="0"/>
              </a:rPr>
              <a:t>Other organizations, such as government agencies, foundations, and professional organizations</a:t>
            </a:r>
            <a:r>
              <a:rPr lang="en-US" sz="18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Databases</a:t>
            </a:r>
          </a:p>
          <a:p>
            <a:pPr marL="461963" lvl="2" indent="-231775" fontAlgn="base">
              <a:spcAft>
                <a:spcPts val="600"/>
              </a:spcAft>
              <a:buFont typeface="Wingdings" panose="05000000000000000000" pitchFamily="2" charset="2"/>
              <a:buChar char="ü"/>
            </a:pPr>
            <a:r>
              <a:rPr lang="en-US" sz="1600" b="1" kern="1200" dirty="0">
                <a:solidFill>
                  <a:schemeClr val="tx1"/>
                </a:solidFill>
                <a:latin typeface="Calibri" panose="020F0502020204030204" pitchFamily="34" charset="0"/>
                <a:cs typeface="Calibri" panose="020F0502020204030204" pitchFamily="34" charset="0"/>
              </a:rPr>
              <a:t>Johns Hopkins:</a:t>
            </a:r>
            <a:r>
              <a:rPr lang="en-US" sz="1600" kern="1200" dirty="0">
                <a:solidFill>
                  <a:schemeClr val="tx1"/>
                </a:solidFill>
                <a:latin typeface="Calibri" panose="020F0502020204030204" pitchFamily="34" charset="0"/>
                <a:cs typeface="Calibri" panose="020F0502020204030204" pitchFamily="34" charset="0"/>
              </a:rPr>
              <a:t> </a:t>
            </a:r>
            <a:r>
              <a:rPr lang="en-US" kern="1200" dirty="0">
                <a:solidFill>
                  <a:schemeClr val="tx1"/>
                </a:solidFill>
                <a:latin typeface="Calibri" panose="020F0502020204030204" pitchFamily="34" charset="0"/>
                <a:cs typeface="Calibri" panose="020F0502020204030204" pitchFamily="34" charset="0"/>
                <a:hlinkClick r:id="rId3"/>
              </a:rPr>
              <a:t>https://research.jhu.edu/rdt/funding-opportunities/graduate</a:t>
            </a:r>
            <a:endParaRPr lang="en-US" kern="1200" dirty="0">
              <a:solidFill>
                <a:schemeClr val="tx1"/>
              </a:solidFill>
              <a:latin typeface="Calibri" panose="020F0502020204030204" pitchFamily="34" charset="0"/>
              <a:cs typeface="Calibri" panose="020F0502020204030204" pitchFamily="34" charset="0"/>
            </a:endParaRPr>
          </a:p>
          <a:p>
            <a:pPr marL="461963" lvl="2" indent="-231775" fontAlgn="base">
              <a:spcAft>
                <a:spcPts val="600"/>
              </a:spcAft>
              <a:buFont typeface="Wingdings" panose="05000000000000000000" pitchFamily="2" charset="2"/>
              <a:buChar char="ü"/>
            </a:pPr>
            <a:r>
              <a:rPr lang="en-US" sz="1600" b="1" i="0" kern="1200" dirty="0">
                <a:solidFill>
                  <a:schemeClr val="tx1"/>
                </a:solidFill>
                <a:effectLst/>
                <a:latin typeface="Calibri" panose="020F0502020204030204" pitchFamily="34" charset="0"/>
                <a:cs typeface="Calibri" panose="020F0502020204030204" pitchFamily="34" charset="0"/>
              </a:rPr>
              <a:t>ProFellow: </a:t>
            </a:r>
            <a:r>
              <a:rPr lang="en-US" kern="1200" dirty="0">
                <a:solidFill>
                  <a:schemeClr val="tx1"/>
                </a:solidFill>
                <a:latin typeface="Calibri" panose="020F0502020204030204" pitchFamily="34" charset="0"/>
                <a:cs typeface="Calibri" panose="020F0502020204030204" pitchFamily="34" charset="0"/>
                <a:hlinkClick r:id="rId4" action="ppaction://hlinkfile"/>
              </a:rPr>
              <a:t>profellow.com</a:t>
            </a:r>
            <a:r>
              <a:rPr lang="en-US" kern="1200" dirty="0">
                <a:solidFill>
                  <a:schemeClr val="tx1"/>
                </a:solidFill>
                <a:latin typeface="Calibri" panose="020F0502020204030204" pitchFamily="34" charset="0"/>
                <a:cs typeface="Calibri" panose="020F0502020204030204" pitchFamily="34" charset="0"/>
              </a:rPr>
              <a:t> </a:t>
            </a:r>
          </a:p>
          <a:p>
            <a:pPr marL="461963" lvl="2" indent="-231775" fontAlgn="base">
              <a:spcAft>
                <a:spcPts val="600"/>
              </a:spcAft>
              <a:buFont typeface="Wingdings" panose="05000000000000000000" pitchFamily="2" charset="2"/>
              <a:buChar char="ü"/>
            </a:pPr>
            <a:r>
              <a:rPr lang="en-US" sz="1600" b="1" i="0" kern="1200" dirty="0">
                <a:solidFill>
                  <a:schemeClr val="tx1"/>
                </a:solidFill>
                <a:effectLst/>
                <a:latin typeface="Calibri" panose="020F0502020204030204" pitchFamily="34" charset="0"/>
                <a:cs typeface="Calibri" panose="020F0502020204030204" pitchFamily="34" charset="0"/>
              </a:rPr>
              <a:t>LSU </a:t>
            </a:r>
            <a:r>
              <a:rPr lang="en-US" sz="1600" b="1" kern="1200" dirty="0">
                <a:solidFill>
                  <a:schemeClr val="tx1"/>
                </a:solidFill>
                <a:latin typeface="Calibri" panose="020F0502020204030204" pitchFamily="34" charset="0"/>
                <a:cs typeface="Calibri" panose="020F0502020204030204" pitchFamily="34" charset="0"/>
              </a:rPr>
              <a:t>Honors College</a:t>
            </a:r>
            <a:r>
              <a:rPr lang="en-US" sz="1600" kern="1200" dirty="0">
                <a:solidFill>
                  <a:schemeClr val="tx1"/>
                </a:solidFill>
                <a:latin typeface="Calibri" panose="020F0502020204030204" pitchFamily="34" charset="0"/>
                <a:cs typeface="Calibri" panose="020F0502020204030204" pitchFamily="34" charset="0"/>
              </a:rPr>
              <a:t>: </a:t>
            </a:r>
            <a:r>
              <a:rPr lang="en-US" sz="1300" kern="1200" dirty="0">
                <a:solidFill>
                  <a:schemeClr val="tx1"/>
                </a:solidFill>
                <a:latin typeface="Calibri" panose="020F0502020204030204" pitchFamily="34" charset="0"/>
                <a:cs typeface="Calibri" panose="020F0502020204030204" pitchFamily="34" charset="0"/>
                <a:hlinkClick r:id="rId5"/>
              </a:rPr>
              <a:t>http://www.honors.lsu.edu/student-support/advising/fellowship-advising/list-of-fellowships</a:t>
            </a:r>
            <a:endParaRPr lang="en-US" sz="1300" kern="1200" dirty="0">
              <a:solidFill>
                <a:schemeClr val="tx1"/>
              </a:solidFill>
              <a:latin typeface="Calibri" panose="020F0502020204030204" pitchFamily="34" charset="0"/>
              <a:cs typeface="Calibri" panose="020F0502020204030204" pitchFamily="34" charset="0"/>
            </a:endParaRPr>
          </a:p>
          <a:p>
            <a:pPr marL="461963" lvl="2" indent="-231775" fontAlgn="base">
              <a:spcAft>
                <a:spcPts val="600"/>
              </a:spcAft>
              <a:buFont typeface="Wingdings" panose="05000000000000000000" pitchFamily="2" charset="2"/>
              <a:buChar char="ü"/>
            </a:pPr>
            <a:r>
              <a:rPr lang="en-US" sz="1600" b="1" kern="1200" dirty="0">
                <a:solidFill>
                  <a:schemeClr val="tx1"/>
                </a:solidFill>
                <a:latin typeface="Calibri" panose="020F0502020204030204" pitchFamily="34" charset="0"/>
                <a:cs typeface="Calibri" panose="020F0502020204030204" pitchFamily="34" charset="0"/>
              </a:rPr>
              <a:t>LSU Graduate School: </a:t>
            </a:r>
            <a:r>
              <a:rPr lang="en-US" sz="1300" kern="1200" dirty="0">
                <a:solidFill>
                  <a:schemeClr val="tx1"/>
                </a:solidFill>
                <a:latin typeface="Calibri" panose="020F0502020204030204" pitchFamily="34" charset="0"/>
                <a:cs typeface="Calibri" panose="020F0502020204030204" pitchFamily="34" charset="0"/>
                <a:hlinkClick r:id="rId6"/>
              </a:rPr>
              <a:t>https://www.lsu.edu/graduateschool/admissions/financial-aid.php</a:t>
            </a:r>
            <a:r>
              <a:rPr lang="en-US" sz="1300" kern="1200" dirty="0">
                <a:solidFill>
                  <a:schemeClr val="tx1"/>
                </a:solidFill>
                <a:latin typeface="Calibri" panose="020F0502020204030204" pitchFamily="34" charset="0"/>
                <a:cs typeface="Calibri" panose="020F0502020204030204" pitchFamily="34" charset="0"/>
              </a:rPr>
              <a:t>  </a:t>
            </a:r>
            <a:br>
              <a:rPr lang="en-US" sz="1200" b="0" i="0" dirty="0">
                <a:solidFill>
                  <a:srgbClr val="000000"/>
                </a:solidFill>
                <a:effectLst/>
                <a:latin typeface="Calibri" panose="020F0502020204030204" pitchFamily="34" charset="0"/>
                <a:cs typeface="Calibri" panose="020F0502020204030204" pitchFamily="34" charset="0"/>
              </a:rPr>
            </a:br>
            <a:endParaRPr lang="en-US" sz="200" b="0" i="0" dirty="0">
              <a:solidFill>
                <a:srgbClr val="000000"/>
              </a:solidFill>
              <a:effectLst/>
              <a:latin typeface="Calibri" panose="020F0502020204030204" pitchFamily="34" charset="0"/>
              <a:cs typeface="Calibri" panose="020F0502020204030204" pitchFamily="34" charset="0"/>
            </a:endParaRPr>
          </a:p>
          <a:p>
            <a:pPr algn="l" rtl="0" fontAlgn="base"/>
            <a:r>
              <a:rPr lang="en-US" sz="1800" b="1" i="0" u="none" strike="noStrike" dirty="0">
                <a:solidFill>
                  <a:srgbClr val="303030"/>
                </a:solidFill>
                <a:effectLst/>
                <a:latin typeface="Calibri" panose="020F0502020204030204" pitchFamily="34" charset="0"/>
                <a:cs typeface="Calibri" panose="020F0502020204030204" pitchFamily="34" charset="0"/>
              </a:rPr>
              <a:t>Consider:</a:t>
            </a:r>
          </a:p>
          <a:p>
            <a:pPr marL="342900" indent="-342900" algn="l" rtl="0" fontAlgn="base">
              <a:spcAft>
                <a:spcPts val="600"/>
              </a:spcAft>
              <a:buFont typeface="Arial" panose="020B0604020202020204" pitchFamily="34" charset="0"/>
              <a:buChar char="•"/>
            </a:pPr>
            <a:r>
              <a:rPr lang="en-US" sz="1800" b="0" i="0" u="none" strike="noStrike" dirty="0">
                <a:solidFill>
                  <a:srgbClr val="303030"/>
                </a:solidFill>
                <a:effectLst/>
                <a:latin typeface="Calibri" panose="020F0502020204030204" pitchFamily="34" charset="0"/>
                <a:cs typeface="Calibri" panose="020F0502020204030204" pitchFamily="34" charset="0"/>
              </a:rPr>
              <a:t>Eligibility requirements and application processes vary</a:t>
            </a:r>
            <a:r>
              <a:rPr lang="en-US" sz="18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1800" b="0" i="0" u="none" strike="noStrike" dirty="0">
                <a:solidFill>
                  <a:srgbClr val="303030"/>
                </a:solidFill>
                <a:effectLst/>
                <a:latin typeface="Calibri" panose="020F0502020204030204" pitchFamily="34" charset="0"/>
                <a:cs typeface="Calibri" panose="020F0502020204030204" pitchFamily="34" charset="0"/>
              </a:rPr>
              <a:t>Most funding is available in the fall semester</a:t>
            </a:r>
            <a:r>
              <a:rPr lang="en-US" sz="1800" b="0" i="0" dirty="0">
                <a:solidFill>
                  <a:srgbClr val="000000"/>
                </a:solidFill>
                <a:effectLst/>
                <a:latin typeface="Calibri" panose="020F0502020204030204" pitchFamily="34" charset="0"/>
                <a:cs typeface="Calibri" panose="020F0502020204030204" pitchFamily="34" charset="0"/>
              </a:rPr>
              <a:t>​</a:t>
            </a:r>
          </a:p>
          <a:p>
            <a:pPr algn="l" rtl="0" fontAlgn="base">
              <a:spcAft>
                <a:spcPts val="600"/>
              </a:spcAft>
            </a:pP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2400" b="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668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eligibility</a:t>
            </a:r>
            <a:endParaRPr dirty="0"/>
          </a:p>
        </p:txBody>
      </p:sp>
      <p:sp>
        <p:nvSpPr>
          <p:cNvPr id="238" name="Google Shape;238;p32"/>
          <p:cNvSpPr/>
          <p:nvPr/>
        </p:nvSpPr>
        <p:spPr>
          <a:xfrm>
            <a:off x="216570" y="896496"/>
            <a:ext cx="8927430" cy="3598337"/>
          </a:xfrm>
          <a:prstGeom prst="rect">
            <a:avLst/>
          </a:prstGeom>
          <a:noFill/>
          <a:ln>
            <a:noFill/>
          </a:ln>
        </p:spPr>
        <p:txBody>
          <a:bodyPr spcFirstLastPara="1" wrap="square" lIns="68575" tIns="34275" rIns="68575" bIns="34275" anchor="t" anchorCtr="0">
            <a:noAutofit/>
          </a:bodyPr>
          <a:lstStyle/>
          <a:p>
            <a:pPr algn="l" rtl="0" fontAlgn="base">
              <a:spcAft>
                <a:spcPts val="1200"/>
              </a:spcAft>
            </a:pPr>
            <a:r>
              <a:rPr lang="en-US" sz="2400" dirty="0">
                <a:solidFill>
                  <a:srgbClr val="303030"/>
                </a:solidFill>
                <a:latin typeface="Calibri" panose="020F0502020204030204" pitchFamily="34" charset="0"/>
                <a:cs typeface="Calibri" panose="020F0502020204030204" pitchFamily="34" charset="0"/>
              </a:rPr>
              <a:t>Apply for the </a:t>
            </a:r>
            <a:r>
              <a:rPr lang="en-US" sz="2400" b="1" dirty="0">
                <a:solidFill>
                  <a:srgbClr val="303030"/>
                </a:solidFill>
                <a:latin typeface="Calibri" panose="020F0502020204030204" pitchFamily="34" charset="0"/>
                <a:cs typeface="Calibri" panose="020F0502020204030204" pitchFamily="34" charset="0"/>
              </a:rPr>
              <a:t>right type </a:t>
            </a:r>
            <a:r>
              <a:rPr lang="en-US" sz="2400" dirty="0">
                <a:solidFill>
                  <a:srgbClr val="303030"/>
                </a:solidFill>
                <a:latin typeface="Calibri" panose="020F0502020204030204" pitchFamily="34" charset="0"/>
                <a:cs typeface="Calibri" panose="020F0502020204030204" pitchFamily="34" charset="0"/>
              </a:rPr>
              <a:t>of fellowship or award</a:t>
            </a:r>
          </a:p>
          <a:p>
            <a:pPr marL="746125" lvl="1" indent="-34925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Discipline or classification specific?</a:t>
            </a:r>
          </a:p>
          <a:p>
            <a:pPr marL="746125" lvl="1" indent="-34925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GPA or required experience </a:t>
            </a:r>
          </a:p>
          <a:p>
            <a:pPr marL="746125" lvl="1" indent="-34925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Is a proposal required (ex. NSF GRFP)</a:t>
            </a:r>
          </a:p>
          <a:p>
            <a:pPr marL="746125" lvl="1" indent="-34925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Internship or other requirements</a:t>
            </a:r>
          </a:p>
          <a:p>
            <a:pPr marL="746125" lvl="1" indent="-34925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Fellowship stage (early, predoctoral, dissertation, analysis and/or write-up, postdoctoral)</a:t>
            </a:r>
          </a:p>
          <a:p>
            <a:pPr marL="342900" indent="-342900" algn="l" rtl="0" fontAlgn="base">
              <a:spcAft>
                <a:spcPts val="600"/>
              </a:spcAft>
              <a:buFont typeface="Arial" panose="020B0604020202020204" pitchFamily="34" charset="0"/>
              <a:buChar char="•"/>
            </a:pPr>
            <a:endParaRPr lang="en-US" sz="2400" dirty="0">
              <a:solidFill>
                <a:srgbClr val="303030"/>
              </a:solidFill>
              <a:latin typeface="Calibri" panose="020F0502020204030204" pitchFamily="34" charset="0"/>
              <a:cs typeface="Calibri" panose="020F0502020204030204" pitchFamily="34" charset="0"/>
            </a:endParaRPr>
          </a:p>
          <a:p>
            <a:pPr algn="l" rtl="0" fontAlgn="base">
              <a:spcAft>
                <a:spcPts val="600"/>
              </a:spcAft>
            </a:pP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2400" b="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72E3CD3-3097-445B-9646-2B427C594DA2}"/>
              </a:ext>
            </a:extLst>
          </p:cNvPr>
          <p:cNvSpPr txBox="1"/>
          <p:nvPr/>
        </p:nvSpPr>
        <p:spPr>
          <a:xfrm>
            <a:off x="1905888" y="4785942"/>
            <a:ext cx="6964289" cy="253916"/>
          </a:xfrm>
          <a:prstGeom prst="rect">
            <a:avLst/>
          </a:prstGeom>
          <a:noFill/>
        </p:spPr>
        <p:txBody>
          <a:bodyPr wrap="square">
            <a:spAutoFit/>
          </a:bodyPr>
          <a:lstStyle/>
          <a:p>
            <a:pPr algn="r"/>
            <a:r>
              <a:rPr kumimoji="0" lang="en-US" sz="1050" i="0" u="none" strike="noStrike" kern="1200" cap="none" spc="0" normalizeH="0" baseline="0" noProof="0" dirty="0">
                <a:ln>
                  <a:noFill/>
                </a:ln>
                <a:solidFill>
                  <a:schemeClr val="tx1"/>
                </a:solidFill>
                <a:effectLst/>
                <a:uLnTx/>
                <a:uFillTx/>
                <a:latin typeface="+mn-lt"/>
                <a:ea typeface="+mn-ea"/>
                <a:cs typeface="+mn-cs"/>
              </a:rPr>
              <a:t>Adapted from: Dr. Tyrslai-Williams-Carter, Applying for Graduate Fellowship Programs</a:t>
            </a:r>
            <a:endParaRPr lang="en-US" sz="1050" dirty="0">
              <a:solidFill>
                <a:schemeClr val="tx1"/>
              </a:solidFill>
            </a:endParaRPr>
          </a:p>
        </p:txBody>
      </p:sp>
    </p:spTree>
    <p:extLst>
      <p:ext uri="{BB962C8B-B14F-4D97-AF65-F5344CB8AC3E}">
        <p14:creationId xmlns:p14="http://schemas.microsoft.com/office/powerpoint/2010/main" val="335530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match</a:t>
            </a:r>
            <a:endParaRPr dirty="0"/>
          </a:p>
        </p:txBody>
      </p:sp>
      <p:sp>
        <p:nvSpPr>
          <p:cNvPr id="238" name="Google Shape;238;p32"/>
          <p:cNvSpPr/>
          <p:nvPr/>
        </p:nvSpPr>
        <p:spPr>
          <a:xfrm>
            <a:off x="71120" y="759750"/>
            <a:ext cx="9213151" cy="2941432"/>
          </a:xfrm>
          <a:prstGeom prst="rect">
            <a:avLst/>
          </a:prstGeom>
          <a:noFill/>
          <a:ln>
            <a:noFill/>
          </a:ln>
        </p:spPr>
        <p:txBody>
          <a:bodyPr spcFirstLastPara="1" wrap="square" lIns="68575" tIns="34275" rIns="68575" bIns="34275" anchor="t" anchorCtr="0">
            <a:noAutofit/>
          </a:bodyPr>
          <a:lstStyle/>
          <a:p>
            <a:pPr algn="l" rtl="0" fontAlgn="base">
              <a:spcAft>
                <a:spcPts val="600"/>
              </a:spcAft>
            </a:pPr>
            <a:r>
              <a:rPr lang="en-US" sz="2200" dirty="0">
                <a:solidFill>
                  <a:srgbClr val="303030"/>
                </a:solidFill>
                <a:latin typeface="Calibri" panose="020F0502020204030204" pitchFamily="34" charset="0"/>
                <a:cs typeface="Calibri" panose="020F0502020204030204" pitchFamily="34" charset="0"/>
              </a:rPr>
              <a:t>Are you a </a:t>
            </a:r>
            <a:r>
              <a:rPr lang="en-US" sz="2200" b="1" dirty="0">
                <a:solidFill>
                  <a:srgbClr val="303030"/>
                </a:solidFill>
                <a:latin typeface="Calibri" panose="020F0502020204030204" pitchFamily="34" charset="0"/>
                <a:cs typeface="Calibri" panose="020F0502020204030204" pitchFamily="34" charset="0"/>
              </a:rPr>
              <a:t>good fit </a:t>
            </a:r>
            <a:r>
              <a:rPr lang="en-US" sz="2200" dirty="0">
                <a:solidFill>
                  <a:srgbClr val="303030"/>
                </a:solidFill>
                <a:latin typeface="Calibri" panose="020F0502020204030204" pitchFamily="34" charset="0"/>
                <a:cs typeface="Calibri" panose="020F0502020204030204" pitchFamily="34" charset="0"/>
              </a:rPr>
              <a:t>for the funding agency?</a:t>
            </a:r>
          </a:p>
          <a:p>
            <a:pPr marL="630238" indent="-284163">
              <a:spcAft>
                <a:spcPts val="600"/>
              </a:spcAft>
              <a:buClr>
                <a:schemeClr val="tx1"/>
              </a:buClr>
              <a:buFont typeface="Arial" panose="020B0604020202020204" pitchFamily="34" charset="0"/>
              <a:buChar char="•"/>
            </a:pPr>
            <a:r>
              <a:rPr lang="en-US" sz="2200" dirty="0">
                <a:latin typeface="Calibri" panose="020F0502020204030204" pitchFamily="34" charset="0"/>
                <a:cs typeface="Calibri" panose="020F0502020204030204" pitchFamily="34" charset="0"/>
              </a:rPr>
              <a:t>Does your research match the agency</a:t>
            </a:r>
            <a:r>
              <a:rPr lang="ja-JP" altLang="en-US" sz="2200" dirty="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s objectives and goals?</a:t>
            </a:r>
          </a:p>
          <a:p>
            <a:pPr marL="630238" indent="-284163">
              <a:spcAft>
                <a:spcPts val="600"/>
              </a:spcAft>
              <a:buClr>
                <a:schemeClr val="tx1"/>
              </a:buClr>
              <a:buFont typeface="Arial" panose="020B0604020202020204" pitchFamily="34" charset="0"/>
              <a:buChar char="•"/>
            </a:pPr>
            <a:r>
              <a:rPr lang="en-US" sz="2200" dirty="0">
                <a:latin typeface="Calibri" panose="020F0502020204030204" pitchFamily="34" charset="0"/>
                <a:cs typeface="Calibri" panose="020F0502020204030204" pitchFamily="34" charset="0"/>
              </a:rPr>
              <a:t>Are you at the right point in your career for opportunity?</a:t>
            </a:r>
          </a:p>
          <a:p>
            <a:pPr marL="630238" indent="-284163">
              <a:spcAft>
                <a:spcPts val="600"/>
              </a:spcAft>
              <a:buClr>
                <a:schemeClr val="tx1"/>
              </a:buClr>
              <a:buFont typeface="Arial" panose="020B0604020202020204" pitchFamily="34" charset="0"/>
              <a:buChar char="•"/>
            </a:pPr>
            <a:r>
              <a:rPr lang="en-US" sz="2200" dirty="0">
                <a:latin typeface="Calibri" panose="020F0502020204030204" pitchFamily="34" charset="0"/>
                <a:cs typeface="Calibri" panose="020F0502020204030204" pitchFamily="34" charset="0"/>
              </a:rPr>
              <a:t>How will the fellowship provide the necessary skills or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experiences for your academic journey and next step?</a:t>
            </a:r>
          </a:p>
          <a:p>
            <a:pPr marL="630238" indent="-284163">
              <a:spcAft>
                <a:spcPts val="600"/>
              </a:spcAft>
              <a:buClr>
                <a:schemeClr val="tx1"/>
              </a:buClr>
              <a:buFont typeface="Arial" panose="020B0604020202020204" pitchFamily="34" charset="0"/>
              <a:buChar char="•"/>
            </a:pPr>
            <a:r>
              <a:rPr lang="en-US" sz="2200" dirty="0">
                <a:latin typeface="Calibri" panose="020F0502020204030204" pitchFamily="34" charset="0"/>
                <a:cs typeface="Calibri" panose="020F0502020204030204" pitchFamily="34" charset="0"/>
              </a:rPr>
              <a:t>Will the fellowship provide you adequate financial and logistical resources( i.e., travel, insurance, supplies)?</a:t>
            </a:r>
          </a:p>
          <a:p>
            <a:pPr marL="630238" indent="-284163">
              <a:spcAft>
                <a:spcPts val="600"/>
              </a:spcAft>
              <a:buClr>
                <a:schemeClr val="tx1"/>
              </a:buClr>
              <a:buFont typeface="Arial" panose="020B0604020202020204" pitchFamily="34" charset="0"/>
              <a:buChar char="•"/>
            </a:pPr>
            <a:r>
              <a:rPr lang="en-US" sz="2200" dirty="0">
                <a:latin typeface="Calibri" panose="020F0502020204030204" pitchFamily="34" charset="0"/>
                <a:cs typeface="Calibri" panose="020F0502020204030204" pitchFamily="34" charset="0"/>
              </a:rPr>
              <a:t>Do you have the time/ability to prepare a competitive application?</a:t>
            </a:r>
          </a:p>
          <a:p>
            <a:pPr marL="630238" indent="-284163">
              <a:spcAft>
                <a:spcPts val="600"/>
              </a:spcAft>
              <a:buClr>
                <a:schemeClr val="tx1"/>
              </a:buClr>
              <a:buFont typeface="Arial" panose="020B0604020202020204" pitchFamily="34" charset="0"/>
              <a:buChar char="•"/>
            </a:pPr>
            <a:r>
              <a:rPr lang="en-US" sz="2200" spc="40" dirty="0">
                <a:latin typeface="Calibri" panose="020F0502020204030204" pitchFamily="34" charset="0"/>
                <a:cs typeface="Calibri" panose="020F0502020204030204" pitchFamily="34" charset="0"/>
              </a:rPr>
              <a:t>Get</a:t>
            </a:r>
            <a:r>
              <a:rPr lang="en-US" sz="2200" spc="-20" dirty="0">
                <a:latin typeface="Calibri" panose="020F0502020204030204" pitchFamily="34" charset="0"/>
                <a:cs typeface="Calibri" panose="020F0502020204030204" pitchFamily="34" charset="0"/>
              </a:rPr>
              <a:t> </a:t>
            </a:r>
            <a:r>
              <a:rPr lang="en-US" sz="2200" spc="55" dirty="0">
                <a:latin typeface="Calibri" panose="020F0502020204030204" pitchFamily="34" charset="0"/>
                <a:cs typeface="Calibri" panose="020F0502020204030204" pitchFamily="34" charset="0"/>
              </a:rPr>
              <a:t>feedback</a:t>
            </a:r>
            <a:endParaRPr lang="en-US" sz="2200" dirty="0">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endParaRPr lang="en-US" sz="2400" dirty="0">
              <a:solidFill>
                <a:srgbClr val="303030"/>
              </a:solidFill>
              <a:latin typeface="Calibri" panose="020F0502020204030204" pitchFamily="34" charset="0"/>
              <a:cs typeface="Calibri" panose="020F0502020204030204" pitchFamily="34" charset="0"/>
            </a:endParaRPr>
          </a:p>
          <a:p>
            <a:pPr algn="l" rtl="0" fontAlgn="base">
              <a:spcAft>
                <a:spcPts val="600"/>
              </a:spcAft>
            </a:pP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2400" b="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772E3CD3-3097-445B-9646-2B427C594DA2}"/>
              </a:ext>
            </a:extLst>
          </p:cNvPr>
          <p:cNvSpPr txBox="1"/>
          <p:nvPr/>
        </p:nvSpPr>
        <p:spPr>
          <a:xfrm>
            <a:off x="2017648" y="4603062"/>
            <a:ext cx="6964289" cy="253916"/>
          </a:xfrm>
          <a:prstGeom prst="rect">
            <a:avLst/>
          </a:prstGeom>
          <a:noFill/>
        </p:spPr>
        <p:txBody>
          <a:bodyPr wrap="square">
            <a:spAutoFit/>
          </a:bodyPr>
          <a:lstStyle/>
          <a:p>
            <a:pPr algn="r"/>
            <a:r>
              <a:rPr kumimoji="0" lang="en-US" sz="1050" i="0" u="none" strike="noStrike" kern="1200" cap="none" spc="0" normalizeH="0" baseline="0" noProof="0" dirty="0">
                <a:ln>
                  <a:noFill/>
                </a:ln>
                <a:solidFill>
                  <a:schemeClr val="tx1"/>
                </a:solidFill>
                <a:effectLst/>
                <a:uLnTx/>
                <a:uFillTx/>
                <a:latin typeface="+mn-lt"/>
                <a:ea typeface="+mn-ea"/>
                <a:cs typeface="+mn-cs"/>
              </a:rPr>
              <a:t>Adapted from: Dr. Tyrslai-Williams-Carter, Applying for Graduate Fellowship Programs</a:t>
            </a:r>
            <a:endParaRPr lang="en-US" sz="1050" dirty="0">
              <a:solidFill>
                <a:schemeClr val="tx1"/>
              </a:solidFill>
            </a:endParaRPr>
          </a:p>
        </p:txBody>
      </p:sp>
    </p:spTree>
    <p:extLst>
      <p:ext uri="{BB962C8B-B14F-4D97-AF65-F5344CB8AC3E}">
        <p14:creationId xmlns:p14="http://schemas.microsoft.com/office/powerpoint/2010/main" val="48505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time</a:t>
            </a:r>
            <a:endParaRPr dirty="0"/>
          </a:p>
        </p:txBody>
      </p:sp>
      <p:sp>
        <p:nvSpPr>
          <p:cNvPr id="238" name="Google Shape;238;p32"/>
          <p:cNvSpPr/>
          <p:nvPr/>
        </p:nvSpPr>
        <p:spPr>
          <a:xfrm>
            <a:off x="168442" y="754256"/>
            <a:ext cx="8975558" cy="3567485"/>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Start early</a:t>
            </a:r>
          </a:p>
          <a:p>
            <a:pPr marL="342900" indent="-342900" algn="l" rtl="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Do your research</a:t>
            </a:r>
          </a:p>
          <a:p>
            <a:pPr marL="342900" indent="-342900" algn="l" rtl="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Get organized</a:t>
            </a:r>
          </a:p>
          <a:p>
            <a:pPr marL="342900" indent="-342900" algn="l" rtl="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Create &amp; evaluate a timeline</a:t>
            </a:r>
          </a:p>
          <a:p>
            <a:pPr marL="342900" indent="-342900" algn="l" rtl="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Know the submission cycles</a:t>
            </a:r>
          </a:p>
          <a:p>
            <a:pPr marL="342900" indent="-342900" algn="l" rtl="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Submit early </a:t>
            </a:r>
          </a:p>
          <a:p>
            <a:pPr marL="342900" indent="-342900" algn="l" rtl="0" fontAlgn="base">
              <a:spcAft>
                <a:spcPts val="1200"/>
              </a:spcAft>
              <a:buFont typeface="Arial" panose="020B0604020202020204" pitchFamily="34" charset="0"/>
              <a:buChar char="•"/>
            </a:pPr>
            <a:r>
              <a:rPr lang="en-US" sz="2400" dirty="0">
                <a:solidFill>
                  <a:srgbClr val="303030"/>
                </a:solidFill>
                <a:latin typeface="Calibri" panose="020F0502020204030204" pitchFamily="34" charset="0"/>
                <a:cs typeface="Calibri" panose="020F0502020204030204" pitchFamily="34" charset="0"/>
              </a:rPr>
              <a:t>Can you reapply?</a:t>
            </a:r>
          </a:p>
          <a:p>
            <a:pPr marL="342900" indent="-342900" algn="l" rtl="0" fontAlgn="base">
              <a:spcAft>
                <a:spcPts val="600"/>
              </a:spcAft>
              <a:buFont typeface="Arial" panose="020B0604020202020204" pitchFamily="34" charset="0"/>
              <a:buChar char="•"/>
            </a:pPr>
            <a:endParaRPr lang="en-US" sz="2400" dirty="0">
              <a:solidFill>
                <a:srgbClr val="303030"/>
              </a:solidFill>
              <a:latin typeface="Calibri" panose="020F0502020204030204" pitchFamily="34" charset="0"/>
              <a:cs typeface="Calibri" panose="020F0502020204030204" pitchFamily="34" charset="0"/>
            </a:endParaRPr>
          </a:p>
          <a:p>
            <a:pPr algn="l" rtl="0" fontAlgn="base">
              <a:spcAft>
                <a:spcPts val="600"/>
              </a:spcAft>
            </a:pP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2400" b="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72E3CD3-3097-445B-9646-2B427C594DA2}"/>
              </a:ext>
            </a:extLst>
          </p:cNvPr>
          <p:cNvSpPr txBox="1"/>
          <p:nvPr/>
        </p:nvSpPr>
        <p:spPr>
          <a:xfrm>
            <a:off x="2179711" y="4626588"/>
            <a:ext cx="6964289" cy="253916"/>
          </a:xfrm>
          <a:prstGeom prst="rect">
            <a:avLst/>
          </a:prstGeom>
          <a:noFill/>
        </p:spPr>
        <p:txBody>
          <a:bodyPr wrap="square">
            <a:spAutoFit/>
          </a:bodyPr>
          <a:lstStyle/>
          <a:p>
            <a:pPr algn="r"/>
            <a:r>
              <a:rPr kumimoji="0" lang="en-US" sz="1050" i="0" u="none" strike="noStrike" kern="1200" cap="none" spc="0" normalizeH="0" baseline="0" noProof="0" dirty="0">
                <a:ln>
                  <a:noFill/>
                </a:ln>
                <a:solidFill>
                  <a:schemeClr val="tx1"/>
                </a:solidFill>
                <a:effectLst/>
                <a:uLnTx/>
                <a:uFillTx/>
                <a:latin typeface="+mn-lt"/>
                <a:ea typeface="+mn-ea"/>
                <a:cs typeface="+mn-cs"/>
              </a:rPr>
              <a:t>Adapted from: Dr. Tyrslai-Williams-Carter, Applying for Graduate Fellowship Programs</a:t>
            </a:r>
            <a:endParaRPr lang="en-US" sz="1050" dirty="0">
              <a:solidFill>
                <a:schemeClr val="tx1"/>
              </a:solidFill>
            </a:endParaRPr>
          </a:p>
        </p:txBody>
      </p:sp>
      <p:pic>
        <p:nvPicPr>
          <p:cNvPr id="11266" name="Picture 2" descr="HK CLOCK w. alarm, steel-white, 10 cm | Georg Jensen">
            <a:extLst>
              <a:ext uri="{FF2B5EF4-FFF2-40B4-BE49-F238E27FC236}">
                <a16:creationId xmlns:a16="http://schemas.microsoft.com/office/drawing/2014/main" id="{C1420A6B-998A-4722-92BC-82C941A12CEB}"/>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410"/>
          <a:stretch/>
        </p:blipFill>
        <p:spPr bwMode="auto">
          <a:xfrm>
            <a:off x="4927600" y="532433"/>
            <a:ext cx="4216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Select fellowships</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72E3CD3-3097-445B-9646-2B427C594DA2}"/>
              </a:ext>
            </a:extLst>
          </p:cNvPr>
          <p:cNvSpPr txBox="1"/>
          <p:nvPr/>
        </p:nvSpPr>
        <p:spPr>
          <a:xfrm>
            <a:off x="2179711" y="4626588"/>
            <a:ext cx="6964289" cy="253916"/>
          </a:xfrm>
          <a:prstGeom prst="rect">
            <a:avLst/>
          </a:prstGeom>
          <a:noFill/>
        </p:spPr>
        <p:txBody>
          <a:bodyPr wrap="square">
            <a:spAutoFit/>
          </a:bodyPr>
          <a:lstStyle/>
          <a:p>
            <a:pPr algn="r"/>
            <a:r>
              <a:rPr kumimoji="0" lang="en-US" sz="1050" i="0" u="none" strike="noStrike" kern="1200" cap="none" spc="0" normalizeH="0" baseline="0" noProof="0" dirty="0">
                <a:ln>
                  <a:noFill/>
                </a:ln>
                <a:solidFill>
                  <a:schemeClr val="tx1"/>
                </a:solidFill>
                <a:effectLst/>
                <a:uLnTx/>
                <a:uFillTx/>
                <a:latin typeface="+mn-lt"/>
                <a:ea typeface="+mn-ea"/>
                <a:cs typeface="+mn-cs"/>
              </a:rPr>
              <a:t>Adapted from: Dr. Tyrslai-Williams-Carter, Applying for Graduate Fellowship Programs</a:t>
            </a:r>
            <a:endParaRPr lang="en-US" sz="1050" dirty="0">
              <a:solidFill>
                <a:schemeClr val="tx1"/>
              </a:solidFill>
            </a:endParaRPr>
          </a:p>
        </p:txBody>
      </p:sp>
      <p:sp>
        <p:nvSpPr>
          <p:cNvPr id="8" name="TextBox 7">
            <a:extLst>
              <a:ext uri="{FF2B5EF4-FFF2-40B4-BE49-F238E27FC236}">
                <a16:creationId xmlns:a16="http://schemas.microsoft.com/office/drawing/2014/main" id="{325B073F-70EF-4CA9-A98E-9E1DC73A4C43}"/>
              </a:ext>
            </a:extLst>
          </p:cNvPr>
          <p:cNvSpPr txBox="1"/>
          <p:nvPr/>
        </p:nvSpPr>
        <p:spPr>
          <a:xfrm>
            <a:off x="260055" y="330226"/>
            <a:ext cx="8270240" cy="4614084"/>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7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Fannie &amp; John Hertz Foundation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Hertz foundation is interested in funding PhD students in the physical,  biological, and engineering sciences who demonstrate creativity, skill, and a  willingness to help others in the time of potential national crises.</a:t>
            </a:r>
            <a:endParaRPr lang="en-US" sz="2000" kern="1200" dirty="0">
              <a:solidFill>
                <a:prstClr val="black"/>
              </a:solidFill>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kern="1200" dirty="0">
                <a:solidFill>
                  <a:prstClr val="black"/>
                </a:solidFill>
                <a:latin typeface="Calibri" panose="020F0502020204030204"/>
                <a:ea typeface="+mn-ea"/>
                <a:cs typeface="+mn-cs"/>
              </a:rPr>
              <a:t>For fellows only receiving Hertz funding: </a:t>
            </a:r>
          </a:p>
          <a:p>
            <a:pPr marL="914400" lvl="6" indent="-285750" defTabSz="457200">
              <a:spcAft>
                <a:spcPts val="1800"/>
              </a:spcAft>
              <a:buClrTx/>
              <a:buFont typeface="Arial" panose="020B0604020202020204" pitchFamily="34" charset="0"/>
              <a:buChar char="•"/>
              <a:defRPr/>
            </a:pPr>
            <a:r>
              <a:rPr lang="en-US" sz="2000" kern="1200" dirty="0">
                <a:solidFill>
                  <a:prstClr val="black"/>
                </a:solidFill>
                <a:latin typeface="Calibri" panose="020F0502020204030204"/>
                <a:ea typeface="+mn-ea"/>
                <a:cs typeface="+mn-cs"/>
              </a:rPr>
              <a:t>Five-year award, $34,000/nine-month stipend, full tuition equivalent, $5,000/year for fellow with dependent children</a:t>
            </a:r>
          </a:p>
          <a:p>
            <a:pPr marL="284163" indent="-284163" defTabSz="457200">
              <a:spcAft>
                <a:spcPts val="1800"/>
              </a:spcAft>
              <a:buClr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Due in October</a:t>
            </a:r>
          </a:p>
          <a:p>
            <a:pPr marL="284163" indent="-284163" defTabSz="457200">
              <a:spcAft>
                <a:spcPts val="1800"/>
              </a:spcAft>
              <a:buClr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https://www.hertzfoundation.org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16865" indent="-285750">
              <a:lnSpc>
                <a:spcPct val="100000"/>
              </a:lnSpc>
              <a:spcBef>
                <a:spcPts val="100"/>
              </a:spcBef>
              <a:buClr>
                <a:srgbClr val="FFC000"/>
              </a:buClr>
              <a:buSzPct val="95000"/>
              <a:buFont typeface="Arial" panose="020B0604020202020204" pitchFamily="34" charset="0"/>
              <a:buChar char="•"/>
              <a:tabLst>
                <a:tab pos="304800" algn="l"/>
                <a:tab pos="305435" algn="l"/>
              </a:tabLst>
            </a:pPr>
            <a:endParaRPr lang="en-US" sz="1600" spc="7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1160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Select fellowships</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72E3CD3-3097-445B-9646-2B427C594DA2}"/>
              </a:ext>
            </a:extLst>
          </p:cNvPr>
          <p:cNvSpPr txBox="1"/>
          <p:nvPr/>
        </p:nvSpPr>
        <p:spPr>
          <a:xfrm>
            <a:off x="2179711" y="4626588"/>
            <a:ext cx="6964289" cy="253916"/>
          </a:xfrm>
          <a:prstGeom prst="rect">
            <a:avLst/>
          </a:prstGeom>
          <a:noFill/>
        </p:spPr>
        <p:txBody>
          <a:bodyPr wrap="square">
            <a:spAutoFit/>
          </a:bodyPr>
          <a:lstStyle/>
          <a:p>
            <a:pPr algn="r"/>
            <a:r>
              <a:rPr kumimoji="0" lang="en-US" sz="1050" i="0" u="none" strike="noStrike" kern="1200" cap="none" spc="0" normalizeH="0" baseline="0" noProof="0" dirty="0">
                <a:ln>
                  <a:noFill/>
                </a:ln>
                <a:solidFill>
                  <a:schemeClr val="tx1"/>
                </a:solidFill>
                <a:effectLst/>
                <a:uLnTx/>
                <a:uFillTx/>
                <a:latin typeface="+mn-lt"/>
                <a:ea typeface="+mn-ea"/>
                <a:cs typeface="+mn-cs"/>
              </a:rPr>
              <a:t>Adapted from: Dr. Tyrslai-Williams-Carter, Applying for Graduate Fellowship Programs</a:t>
            </a:r>
            <a:endParaRPr lang="en-US" sz="1050" dirty="0">
              <a:solidFill>
                <a:schemeClr val="tx1"/>
              </a:solidFill>
            </a:endParaRPr>
          </a:p>
        </p:txBody>
      </p:sp>
      <p:sp>
        <p:nvSpPr>
          <p:cNvPr id="8" name="TextBox 7">
            <a:extLst>
              <a:ext uri="{FF2B5EF4-FFF2-40B4-BE49-F238E27FC236}">
                <a16:creationId xmlns:a16="http://schemas.microsoft.com/office/drawing/2014/main" id="{325B073F-70EF-4CA9-A98E-9E1DC73A4C43}"/>
              </a:ext>
            </a:extLst>
          </p:cNvPr>
          <p:cNvSpPr txBox="1"/>
          <p:nvPr/>
        </p:nvSpPr>
        <p:spPr>
          <a:xfrm>
            <a:off x="243840" y="1064927"/>
            <a:ext cx="8270240" cy="3472746"/>
          </a:xfrm>
          <a:prstGeom prst="rect">
            <a:avLst/>
          </a:prstGeom>
          <a:noFill/>
        </p:spPr>
        <p:txBody>
          <a:bodyPr wrap="square">
            <a:spAutoFit/>
          </a:bodyPr>
          <a:lstStyle/>
          <a:p>
            <a:pPr marL="13335">
              <a:spcBef>
                <a:spcPts val="100"/>
              </a:spcBef>
              <a:buClr>
                <a:srgbClr val="FFC000"/>
              </a:buClr>
              <a:buSzPct val="95000"/>
              <a:tabLst>
                <a:tab pos="287020" algn="l"/>
                <a:tab pos="287655" algn="l"/>
              </a:tabLst>
            </a:pPr>
            <a:r>
              <a:rPr lang="en-US" sz="2400" b="1" spc="25" dirty="0">
                <a:latin typeface="Calibri" panose="020F0502020204030204" pitchFamily="34" charset="0"/>
                <a:cs typeface="Calibri" panose="020F0502020204030204" pitchFamily="34" charset="0"/>
              </a:rPr>
              <a:t>Ford Foundation Predoctoral Fellowship</a:t>
            </a:r>
            <a:endParaRPr lang="en-US" sz="2400" spc="25" dirty="0">
              <a:latin typeface="Calibri" panose="020F0502020204030204" pitchFamily="34" charset="0"/>
              <a:cs typeface="Calibri" panose="020F0502020204030204" pitchFamily="34" charset="0"/>
            </a:endParaRPr>
          </a:p>
          <a:p>
            <a:pPr marL="299085" indent="-285750">
              <a:spcAft>
                <a:spcPts val="1200"/>
              </a:spcAft>
              <a:buClrTx/>
              <a:buSzPct val="95000"/>
              <a:buFont typeface="Arial" panose="020B0604020202020204" pitchFamily="34" charset="0"/>
              <a:buChar char="•"/>
              <a:tabLst>
                <a:tab pos="287020" algn="l"/>
                <a:tab pos="287655" algn="l"/>
              </a:tabLst>
            </a:pPr>
            <a:r>
              <a:rPr lang="en-US" sz="2000" spc="25" dirty="0">
                <a:latin typeface="Calibri" panose="020F0502020204030204" pitchFamily="34" charset="0"/>
                <a:cs typeface="Calibri" panose="020F0502020204030204" pitchFamily="34" charset="0"/>
              </a:rPr>
              <a:t>Provides Fellowships for students from diverse backgrounds who are obtaining a  PhD in a qualified field and who plan on becoming professors. The primary goal is to increase diversity in higher education.</a:t>
            </a:r>
            <a:endParaRPr lang="en-US" sz="2000" b="1" spc="25" dirty="0">
              <a:latin typeface="Calibri" panose="020F0502020204030204" pitchFamily="34" charset="0"/>
              <a:cs typeface="Calibri" panose="020F0502020204030204" pitchFamily="34" charset="0"/>
            </a:endParaRPr>
          </a:p>
          <a:p>
            <a:pPr marL="299085" indent="-285750">
              <a:spcAft>
                <a:spcPts val="1200"/>
              </a:spcAft>
              <a:buClrTx/>
              <a:buSzPct val="95000"/>
              <a:buFont typeface="Arial" panose="020B0604020202020204" pitchFamily="34" charset="0"/>
              <a:buChar char="•"/>
              <a:tabLst>
                <a:tab pos="287020" algn="l"/>
                <a:tab pos="287655" algn="l"/>
              </a:tabLst>
            </a:pPr>
            <a:r>
              <a:rPr lang="en-US" sz="2000" spc="25" dirty="0">
                <a:latin typeface="Calibri" panose="020F0502020204030204" pitchFamily="34" charset="0"/>
                <a:cs typeface="Calibri" panose="020F0502020204030204" pitchFamily="34" charset="0"/>
              </a:rPr>
              <a:t>Three years of support; $27,000/ year</a:t>
            </a:r>
          </a:p>
          <a:p>
            <a:pPr marL="299085" indent="-285750">
              <a:spcAft>
                <a:spcPts val="1200"/>
              </a:spcAft>
              <a:buClrTx/>
              <a:buSzPct val="95000"/>
              <a:buFont typeface="Arial" panose="020B0604020202020204" pitchFamily="34" charset="0"/>
              <a:buChar char="•"/>
              <a:tabLst>
                <a:tab pos="287020" algn="l"/>
                <a:tab pos="287655" algn="l"/>
              </a:tabLst>
            </a:pPr>
            <a:r>
              <a:rPr lang="en-US" sz="2000" b="1" spc="25" dirty="0">
                <a:latin typeface="Calibri" panose="020F0502020204030204" pitchFamily="34" charset="0"/>
                <a:cs typeface="Calibri" panose="020F0502020204030204" pitchFamily="34" charset="0"/>
              </a:rPr>
              <a:t>Due in December</a:t>
            </a:r>
          </a:p>
          <a:p>
            <a:pPr marL="299085" indent="-285750">
              <a:spcAft>
                <a:spcPts val="1200"/>
              </a:spcAft>
              <a:buClrTx/>
              <a:buSzPct val="95000"/>
              <a:buFont typeface="Arial" panose="020B0604020202020204" pitchFamily="34" charset="0"/>
              <a:buChar char="•"/>
              <a:tabLst>
                <a:tab pos="287020" algn="l"/>
                <a:tab pos="287655" algn="l"/>
              </a:tabLst>
            </a:pPr>
            <a:r>
              <a:rPr lang="en-US" sz="2000" b="1" spc="25" dirty="0">
                <a:latin typeface="Calibri" panose="020F0502020204030204" pitchFamily="34" charset="0"/>
                <a:cs typeface="Calibri" panose="020F0502020204030204" pitchFamily="34" charset="0"/>
                <a:hlinkClick r:id="rId3"/>
              </a:rPr>
              <a:t>https://sites.nationalacademies.org/PGA/FordFellowships/index.htm</a:t>
            </a:r>
            <a:r>
              <a:rPr lang="en-US" sz="2000" b="1" spc="25" dirty="0">
                <a:latin typeface="Calibri" panose="020F0502020204030204" pitchFamily="34" charset="0"/>
                <a:cs typeface="Calibri" panose="020F0502020204030204" pitchFamily="34" charset="0"/>
              </a:rPr>
              <a:t> </a:t>
            </a:r>
          </a:p>
          <a:p>
            <a:pPr marL="13335">
              <a:spcBef>
                <a:spcPts val="100"/>
              </a:spcBef>
              <a:buClr>
                <a:srgbClr val="FFC000"/>
              </a:buClr>
              <a:buSzPct val="95000"/>
              <a:tabLst>
                <a:tab pos="287020" algn="l"/>
                <a:tab pos="287655" algn="l"/>
              </a:tabLst>
            </a:pPr>
            <a:endParaRPr lang="en-US" sz="1600" b="1" spc="25" dirty="0">
              <a:latin typeface="Calibri" panose="020F0502020204030204" pitchFamily="34" charset="0"/>
              <a:cs typeface="Calibri" panose="020F0502020204030204" pitchFamily="34" charset="0"/>
            </a:endParaRPr>
          </a:p>
          <a:p>
            <a:pPr marL="316865" indent="-285750">
              <a:lnSpc>
                <a:spcPct val="100000"/>
              </a:lnSpc>
              <a:spcBef>
                <a:spcPts val="100"/>
              </a:spcBef>
              <a:buClr>
                <a:srgbClr val="FFC000"/>
              </a:buClr>
              <a:buSzPct val="95000"/>
              <a:buFont typeface="Arial" panose="020B0604020202020204" pitchFamily="34" charset="0"/>
              <a:buChar char="•"/>
              <a:tabLst>
                <a:tab pos="304800" algn="l"/>
                <a:tab pos="305435" algn="l"/>
              </a:tabLst>
            </a:pPr>
            <a:endParaRPr lang="en-US" sz="1800" spc="7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135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Select fellowships</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72E3CD3-3097-445B-9646-2B427C594DA2}"/>
              </a:ext>
            </a:extLst>
          </p:cNvPr>
          <p:cNvSpPr txBox="1"/>
          <p:nvPr/>
        </p:nvSpPr>
        <p:spPr>
          <a:xfrm>
            <a:off x="2179711" y="4626588"/>
            <a:ext cx="6964289" cy="253916"/>
          </a:xfrm>
          <a:prstGeom prst="rect">
            <a:avLst/>
          </a:prstGeom>
          <a:noFill/>
        </p:spPr>
        <p:txBody>
          <a:bodyPr wrap="square">
            <a:spAutoFit/>
          </a:bodyPr>
          <a:lstStyle/>
          <a:p>
            <a:pPr algn="r"/>
            <a:r>
              <a:rPr kumimoji="0" lang="en-US" sz="1050" i="0" u="none" strike="noStrike" kern="1200" cap="none" spc="0" normalizeH="0" baseline="0" noProof="0" dirty="0">
                <a:ln>
                  <a:noFill/>
                </a:ln>
                <a:solidFill>
                  <a:schemeClr val="tx1"/>
                </a:solidFill>
                <a:effectLst/>
                <a:uLnTx/>
                <a:uFillTx/>
                <a:latin typeface="+mn-lt"/>
                <a:ea typeface="+mn-ea"/>
                <a:cs typeface="+mn-cs"/>
              </a:rPr>
              <a:t>Adapted from: Dr. Tyrslai-Williams-Carter, Applying for Graduate Fellowship Programs</a:t>
            </a:r>
            <a:endParaRPr lang="en-US" sz="1050" dirty="0">
              <a:solidFill>
                <a:schemeClr val="tx1"/>
              </a:solidFill>
            </a:endParaRPr>
          </a:p>
        </p:txBody>
      </p:sp>
      <p:sp>
        <p:nvSpPr>
          <p:cNvPr id="8" name="TextBox 7">
            <a:extLst>
              <a:ext uri="{FF2B5EF4-FFF2-40B4-BE49-F238E27FC236}">
                <a16:creationId xmlns:a16="http://schemas.microsoft.com/office/drawing/2014/main" id="{325B073F-70EF-4CA9-A98E-9E1DC73A4C43}"/>
              </a:ext>
            </a:extLst>
          </p:cNvPr>
          <p:cNvSpPr txBox="1"/>
          <p:nvPr/>
        </p:nvSpPr>
        <p:spPr>
          <a:xfrm>
            <a:off x="243840" y="922687"/>
            <a:ext cx="8676640" cy="41985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National Science Foundation Graduate Research Fellowship Program (NSF GRFP)</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NSF GRFP recognizes and supports outstanding graduate students in NSF-supported STEM disciplines who are pursuing research-based master’s and doctoral degrees at accredited US institutions. </a:t>
            </a:r>
            <a:endParaRPr lang="en-US" sz="2000" kern="1200" dirty="0">
              <a:solidFill>
                <a:prstClr val="black"/>
              </a:solidFill>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Three years of financial support, including an annual stipend of $34,000 and a cost of education allowance of $12,000 to the institution.</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Due in October</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https://www.nsfgrfp.org</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7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1115">
              <a:lnSpc>
                <a:spcPct val="100000"/>
              </a:lnSpc>
              <a:spcBef>
                <a:spcPts val="100"/>
              </a:spcBef>
              <a:buClr>
                <a:srgbClr val="FFC000"/>
              </a:buClr>
              <a:buSzPct val="95000"/>
              <a:tabLst>
                <a:tab pos="304800" algn="l"/>
                <a:tab pos="305435" algn="l"/>
              </a:tabLst>
            </a:pPr>
            <a:endParaRPr lang="en-US" sz="1800" spc="7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0371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Select fellowships</a:t>
            </a:r>
            <a:endParaRPr dirty="0"/>
          </a:p>
        </p:txBody>
      </p:sp>
      <p:sp>
        <p:nvSpPr>
          <p:cNvPr id="6" name="TextBox 5">
            <a:extLst>
              <a:ext uri="{FF2B5EF4-FFF2-40B4-BE49-F238E27FC236}">
                <a16:creationId xmlns:a16="http://schemas.microsoft.com/office/drawing/2014/main" id="{772E3CD3-3097-445B-9646-2B427C594DA2}"/>
              </a:ext>
            </a:extLst>
          </p:cNvPr>
          <p:cNvSpPr txBox="1"/>
          <p:nvPr/>
        </p:nvSpPr>
        <p:spPr>
          <a:xfrm>
            <a:off x="2179711" y="4735138"/>
            <a:ext cx="6964289" cy="253916"/>
          </a:xfrm>
          <a:prstGeom prst="rect">
            <a:avLst/>
          </a:prstGeom>
          <a:noFill/>
        </p:spPr>
        <p:txBody>
          <a:bodyPr wrap="square">
            <a:spAutoFit/>
          </a:bodyPr>
          <a:lstStyle/>
          <a:p>
            <a:pPr algn="r"/>
            <a:r>
              <a:rPr kumimoji="0" lang="en-US" sz="1050" i="0" u="none" strike="noStrike" kern="1200" cap="none" spc="0" normalizeH="0" baseline="0" noProof="0" dirty="0">
                <a:ln>
                  <a:noFill/>
                </a:ln>
                <a:solidFill>
                  <a:schemeClr val="tx1"/>
                </a:solidFill>
                <a:effectLst/>
                <a:uLnTx/>
                <a:uFillTx/>
                <a:latin typeface="+mn-lt"/>
                <a:ea typeface="+mn-ea"/>
                <a:cs typeface="+mn-cs"/>
              </a:rPr>
              <a:t>Adapted from: Dr. Tyrslai-Williams-Carter, Applying for Graduate Fellowship Programs</a:t>
            </a:r>
            <a:endParaRPr lang="en-US" sz="1050" dirty="0">
              <a:solidFill>
                <a:schemeClr val="tx1"/>
              </a:solidFill>
            </a:endParaRPr>
          </a:p>
        </p:txBody>
      </p:sp>
      <p:sp>
        <p:nvSpPr>
          <p:cNvPr id="8" name="TextBox 7">
            <a:extLst>
              <a:ext uri="{FF2B5EF4-FFF2-40B4-BE49-F238E27FC236}">
                <a16:creationId xmlns:a16="http://schemas.microsoft.com/office/drawing/2014/main" id="{325B073F-70EF-4CA9-A98E-9E1DC73A4C43}"/>
              </a:ext>
            </a:extLst>
          </p:cNvPr>
          <p:cNvSpPr txBox="1"/>
          <p:nvPr/>
        </p:nvSpPr>
        <p:spPr>
          <a:xfrm>
            <a:off x="260054" y="805858"/>
            <a:ext cx="8660425" cy="41831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Ruth L. Kirschstein National Research Service Award Individual Predoctoral  Fellowship to Promote Diversity in Health-Related Research (Parent F31 - Diversity)</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purpose of this program is to enhance the diversity of the health-related research workforce by supporting the research training of predoctoral students from population  groups that have been shown to be underrepresented in the biomedical, behavioral, or  clinical research workforce.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Funding varies based on educational level (starting at approx. $25,000/year stipend and institutional allowance)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Due dates vary based on cycle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7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https://grants.nih.gov/grants/guide/pa-files/PA-18-666.html</a:t>
            </a:r>
            <a:r>
              <a:rPr kumimoji="0" lang="en-US" sz="2000" b="1" i="0" u="none" strike="noStrike" kern="1200" cap="none" spc="7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16865" indent="-285750">
              <a:lnSpc>
                <a:spcPct val="100000"/>
              </a:lnSpc>
              <a:spcBef>
                <a:spcPts val="100"/>
              </a:spcBef>
              <a:buClr>
                <a:srgbClr val="FFC000"/>
              </a:buClr>
              <a:buSzPct val="95000"/>
              <a:buFont typeface="Arial" panose="020B0604020202020204" pitchFamily="34" charset="0"/>
              <a:buChar char="•"/>
              <a:tabLst>
                <a:tab pos="304800" algn="l"/>
                <a:tab pos="305435" algn="l"/>
              </a:tabLst>
            </a:pPr>
            <a:endParaRPr lang="en-US" sz="1800" spc="7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620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General Stem grad school info</a:t>
            </a:r>
            <a:endParaRPr dirty="0"/>
          </a:p>
        </p:txBody>
      </p:sp>
      <p:sp>
        <p:nvSpPr>
          <p:cNvPr id="238" name="Google Shape;238;p32"/>
          <p:cNvSpPr/>
          <p:nvPr/>
        </p:nvSpPr>
        <p:spPr>
          <a:xfrm>
            <a:off x="237210" y="861038"/>
            <a:ext cx="8669580" cy="2767063"/>
          </a:xfrm>
          <a:prstGeom prst="rect">
            <a:avLst/>
          </a:prstGeom>
          <a:noFill/>
          <a:ln>
            <a:noFill/>
          </a:ln>
        </p:spPr>
        <p:txBody>
          <a:bodyPr spcFirstLastPara="1" wrap="square" lIns="68575" tIns="34275" rIns="68575" bIns="34275" anchor="t" anchorCtr="0">
            <a:noAutofit/>
          </a:bodyPr>
          <a:lstStyle/>
          <a:p>
            <a:pPr algn="l" rtl="0" fontAlgn="base"/>
            <a:r>
              <a:rPr lang="en-US" sz="2000" b="1" i="0" u="sng" dirty="0">
                <a:solidFill>
                  <a:srgbClr val="000000"/>
                </a:solidFill>
                <a:effectLst/>
                <a:latin typeface="Calibri" panose="020F0502020204030204" pitchFamily="34" charset="0"/>
                <a:cs typeface="Calibri" panose="020F0502020204030204" pitchFamily="34" charset="0"/>
              </a:rPr>
              <a:t>MYTHS</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fontAlgn="base">
              <a:spcAft>
                <a:spcPts val="10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Students from “big” undergraduate schools are better qualified​</a:t>
            </a:r>
          </a:p>
          <a:p>
            <a:pPr marL="342900" indent="-342900" fontAlgn="base">
              <a:spcAft>
                <a:spcPts val="10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Only students with great grades &amp; impressive scores belong in grad school</a:t>
            </a:r>
          </a:p>
          <a:p>
            <a:pPr marL="342900" indent="-342900" algn="l" rtl="0" fontAlgn="base">
              <a:spcAft>
                <a:spcPts val="100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You need to know </a:t>
            </a:r>
            <a:r>
              <a:rPr lang="en-US" sz="2000" b="0" i="0" u="sng" dirty="0">
                <a:solidFill>
                  <a:srgbClr val="000000"/>
                </a:solidFill>
                <a:effectLst/>
                <a:latin typeface="Calibri" panose="020F0502020204030204" pitchFamily="34" charset="0"/>
                <a:cs typeface="Calibri" panose="020F0502020204030204" pitchFamily="34" charset="0"/>
              </a:rPr>
              <a:t>exactly</a:t>
            </a:r>
            <a:r>
              <a:rPr lang="en-US" sz="2000" b="0" i="0" u="none" strike="noStrike" dirty="0">
                <a:solidFill>
                  <a:srgbClr val="000000"/>
                </a:solidFill>
                <a:effectLst/>
                <a:latin typeface="Calibri" panose="020F0502020204030204" pitchFamily="34" charset="0"/>
                <a:cs typeface="Calibri" panose="020F0502020204030204" pitchFamily="34" charset="0"/>
              </a:rPr>
              <a:t> what you want to study when you start</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10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Graduate school is unaffordable, and graduate students are broke</a:t>
            </a:r>
          </a:p>
          <a:p>
            <a:pPr marL="342900" indent="-342900" algn="l" rtl="0" fontAlgn="base">
              <a:spcAft>
                <a:spcPts val="10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It’s only worth going to grad school if you get into a top-ranked school or program</a:t>
            </a:r>
          </a:p>
          <a:p>
            <a:pPr marL="342900" indent="-342900" algn="l" rtl="0" fontAlgn="base">
              <a:spcAft>
                <a:spcPts val="10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You have to pursue graduate school directly after college</a:t>
            </a:r>
          </a:p>
          <a:p>
            <a:pPr marL="342900" indent="-342900" algn="l" rtl="0" fontAlgn="base">
              <a:spcAft>
                <a:spcPts val="10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A PhD is only for those who want to be a professor</a:t>
            </a:r>
          </a:p>
          <a:p>
            <a:pPr marL="342900" indent="-342900" algn="l" rtl="0" fontAlgn="base">
              <a:spcAft>
                <a:spcPts val="10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1000"/>
              </a:spcAft>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24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Select fellowships</a:t>
            </a:r>
            <a:endParaRPr dirty="0"/>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72E3CD3-3097-445B-9646-2B427C594DA2}"/>
              </a:ext>
            </a:extLst>
          </p:cNvPr>
          <p:cNvSpPr txBox="1"/>
          <p:nvPr/>
        </p:nvSpPr>
        <p:spPr>
          <a:xfrm>
            <a:off x="2179711" y="4626588"/>
            <a:ext cx="6964289" cy="253916"/>
          </a:xfrm>
          <a:prstGeom prst="rect">
            <a:avLst/>
          </a:prstGeom>
          <a:noFill/>
        </p:spPr>
        <p:txBody>
          <a:bodyPr wrap="square">
            <a:spAutoFit/>
          </a:bodyPr>
          <a:lstStyle/>
          <a:p>
            <a:pPr algn="r"/>
            <a:r>
              <a:rPr kumimoji="0" lang="en-US" sz="1050" i="0" u="none" strike="noStrike" kern="1200" cap="none" spc="0" normalizeH="0" baseline="0" noProof="0" dirty="0">
                <a:ln>
                  <a:noFill/>
                </a:ln>
                <a:solidFill>
                  <a:schemeClr val="tx1"/>
                </a:solidFill>
                <a:effectLst/>
                <a:uLnTx/>
                <a:uFillTx/>
                <a:latin typeface="+mn-lt"/>
                <a:ea typeface="+mn-ea"/>
                <a:cs typeface="+mn-cs"/>
              </a:rPr>
              <a:t>Adapted from: Dr. Tyrslai-Williams-Carter, Applying for Graduate Fellowship Programs</a:t>
            </a:r>
            <a:endParaRPr lang="en-US" sz="1050" dirty="0">
              <a:solidFill>
                <a:schemeClr val="tx1"/>
              </a:solidFill>
            </a:endParaRPr>
          </a:p>
        </p:txBody>
      </p:sp>
      <p:sp>
        <p:nvSpPr>
          <p:cNvPr id="8" name="TextBox 7">
            <a:extLst>
              <a:ext uri="{FF2B5EF4-FFF2-40B4-BE49-F238E27FC236}">
                <a16:creationId xmlns:a16="http://schemas.microsoft.com/office/drawing/2014/main" id="{325B073F-70EF-4CA9-A98E-9E1DC73A4C43}"/>
              </a:ext>
            </a:extLst>
          </p:cNvPr>
          <p:cNvSpPr txBox="1"/>
          <p:nvPr/>
        </p:nvSpPr>
        <p:spPr>
          <a:xfrm>
            <a:off x="260055" y="717563"/>
            <a:ext cx="8270240" cy="3844642"/>
          </a:xfrm>
          <a:prstGeom prst="rect">
            <a:avLst/>
          </a:prstGeom>
          <a:noFill/>
        </p:spPr>
        <p:txBody>
          <a:bodyPr wrap="square">
            <a:spAutoFit/>
          </a:bodyPr>
          <a:lstStyle/>
          <a:p>
            <a:pPr marL="13335">
              <a:spcBef>
                <a:spcPts val="100"/>
              </a:spcBef>
              <a:buClr>
                <a:srgbClr val="FFC000"/>
              </a:buClr>
              <a:buSzPct val="95000"/>
              <a:tabLst>
                <a:tab pos="287020" algn="l"/>
                <a:tab pos="287655" algn="l"/>
              </a:tabLst>
            </a:pPr>
            <a:endParaRPr lang="en-US" sz="1600" b="1" spc="25" dirty="0">
              <a:latin typeface="Calibri" panose="020F0502020204030204" pitchFamily="34" charset="0"/>
              <a:cs typeface="Calibri" panose="020F0502020204030204" pitchFamily="34" charset="0"/>
            </a:endParaRPr>
          </a:p>
          <a:p>
            <a:pPr marL="31115">
              <a:lnSpc>
                <a:spcPct val="100000"/>
              </a:lnSpc>
              <a:spcBef>
                <a:spcPts val="100"/>
              </a:spcBef>
              <a:buClr>
                <a:srgbClr val="FFC000"/>
              </a:buClr>
              <a:buSzPct val="95000"/>
              <a:tabLst>
                <a:tab pos="304800" algn="l"/>
                <a:tab pos="305435" algn="l"/>
              </a:tabLst>
            </a:pPr>
            <a:r>
              <a:rPr lang="en-US" sz="2400" b="1" spc="45" dirty="0">
                <a:latin typeface="Calibri" panose="020F0502020204030204" pitchFamily="34" charset="0"/>
                <a:cs typeface="Calibri" panose="020F0502020204030204" pitchFamily="34" charset="0"/>
              </a:rPr>
              <a:t>USDA–National Institute of Food and Agriculture Predoctoral</a:t>
            </a:r>
            <a:endParaRPr lang="en-US" sz="2400" spc="45" dirty="0">
              <a:latin typeface="Calibri" panose="020F0502020204030204" pitchFamily="34" charset="0"/>
              <a:cs typeface="Calibri" panose="020F0502020204030204" pitchFamily="34" charset="0"/>
            </a:endParaRPr>
          </a:p>
          <a:p>
            <a:pPr marL="316865" indent="-285750">
              <a:lnSpc>
                <a:spcPct val="100000"/>
              </a:lnSpc>
              <a:spcBef>
                <a:spcPts val="100"/>
              </a:spcBef>
              <a:buClrTx/>
              <a:buSzPct val="95000"/>
              <a:buFont typeface="Arial" panose="020B0604020202020204" pitchFamily="34" charset="0"/>
              <a:buChar char="•"/>
              <a:tabLst>
                <a:tab pos="304800" algn="l"/>
                <a:tab pos="305435" algn="l"/>
              </a:tabLst>
            </a:pPr>
            <a:r>
              <a:rPr lang="en-US" sz="2000" spc="45" dirty="0">
                <a:latin typeface="Calibri" panose="020F0502020204030204" pitchFamily="34" charset="0"/>
                <a:cs typeface="Calibri" panose="020F0502020204030204" pitchFamily="34" charset="0"/>
              </a:rPr>
              <a:t>The NIFA Fellowships Program provides Fellowships to outstanding  predoctoral students to work on Challenge Areas in the food, agricultural, natural resources, and human sciences at land grant universities like LSU. </a:t>
            </a:r>
          </a:p>
          <a:p>
            <a:pPr marL="316865" indent="-285750">
              <a:lnSpc>
                <a:spcPct val="100000"/>
              </a:lnSpc>
              <a:spcBef>
                <a:spcPts val="100"/>
              </a:spcBef>
              <a:buClrTx/>
              <a:buSzPct val="95000"/>
              <a:buFont typeface="Arial" panose="020B0604020202020204" pitchFamily="34" charset="0"/>
              <a:buChar char="•"/>
              <a:tabLst>
                <a:tab pos="304800" algn="l"/>
                <a:tab pos="305435" algn="l"/>
              </a:tabLst>
            </a:pPr>
            <a:endParaRPr lang="en-US" sz="2000" b="1" spc="45" dirty="0">
              <a:latin typeface="Calibri" panose="020F0502020204030204" pitchFamily="34" charset="0"/>
              <a:cs typeface="Calibri" panose="020F0502020204030204" pitchFamily="34" charset="0"/>
            </a:endParaRPr>
          </a:p>
          <a:p>
            <a:pPr marL="316865" indent="-285750">
              <a:lnSpc>
                <a:spcPct val="100000"/>
              </a:lnSpc>
              <a:spcBef>
                <a:spcPts val="100"/>
              </a:spcBef>
              <a:buClrTx/>
              <a:buSzPct val="95000"/>
              <a:buFont typeface="Arial" panose="020B0604020202020204" pitchFamily="34" charset="0"/>
              <a:buChar char="•"/>
              <a:tabLst>
                <a:tab pos="304800" algn="l"/>
                <a:tab pos="305435" algn="l"/>
              </a:tabLst>
            </a:pPr>
            <a:r>
              <a:rPr lang="en-US" sz="2000" b="1" spc="45" dirty="0">
                <a:latin typeface="Calibri" panose="020F0502020204030204" pitchFamily="34" charset="0"/>
                <a:cs typeface="Calibri" panose="020F0502020204030204" pitchFamily="34" charset="0"/>
              </a:rPr>
              <a:t>Due in May</a:t>
            </a:r>
          </a:p>
          <a:p>
            <a:pPr marL="316865" indent="-285750">
              <a:lnSpc>
                <a:spcPct val="100000"/>
              </a:lnSpc>
              <a:spcBef>
                <a:spcPts val="100"/>
              </a:spcBef>
              <a:buClrTx/>
              <a:buSzPct val="95000"/>
              <a:buFont typeface="Arial" panose="020B0604020202020204" pitchFamily="34" charset="0"/>
              <a:buChar char="•"/>
              <a:tabLst>
                <a:tab pos="304800" algn="l"/>
                <a:tab pos="305435" algn="l"/>
              </a:tabLst>
            </a:pPr>
            <a:endParaRPr lang="en-US" sz="2000" spc="45" dirty="0">
              <a:latin typeface="Calibri" panose="020F0502020204030204" pitchFamily="34" charset="0"/>
              <a:cs typeface="Calibri" panose="020F0502020204030204" pitchFamily="34" charset="0"/>
            </a:endParaRPr>
          </a:p>
          <a:p>
            <a:pPr marL="316865" indent="-285750">
              <a:lnSpc>
                <a:spcPct val="100000"/>
              </a:lnSpc>
              <a:spcBef>
                <a:spcPts val="100"/>
              </a:spcBef>
              <a:buClrTx/>
              <a:buSzPct val="95000"/>
              <a:buFont typeface="Arial" panose="020B0604020202020204" pitchFamily="34" charset="0"/>
              <a:buChar char="•"/>
              <a:tabLst>
                <a:tab pos="304800" algn="l"/>
                <a:tab pos="305435" algn="l"/>
              </a:tabLst>
            </a:pPr>
            <a:r>
              <a:rPr lang="en-US" sz="2000" spc="45" dirty="0">
                <a:latin typeface="Calibri" panose="020F0502020204030204" pitchFamily="34" charset="0"/>
                <a:cs typeface="Calibri" panose="020F0502020204030204" pitchFamily="34" charset="0"/>
                <a:hlinkClick r:id="rId3"/>
              </a:rPr>
              <a:t>https://nifa.usda.gov/sites/default/files/resources/AFRI-fellowships-fact-sheet.pdf</a:t>
            </a:r>
            <a:r>
              <a:rPr lang="en-US" sz="2000" spc="45" dirty="0">
                <a:latin typeface="Calibri" panose="020F0502020204030204" pitchFamily="34" charset="0"/>
                <a:cs typeface="Calibri" panose="020F0502020204030204" pitchFamily="34" charset="0"/>
              </a:rPr>
              <a:t> </a:t>
            </a:r>
          </a:p>
          <a:p>
            <a:pPr marL="316865" indent="-285750">
              <a:lnSpc>
                <a:spcPct val="100000"/>
              </a:lnSpc>
              <a:spcBef>
                <a:spcPts val="100"/>
              </a:spcBef>
              <a:buClr>
                <a:srgbClr val="FFC000"/>
              </a:buClr>
              <a:buSzPct val="95000"/>
              <a:buFont typeface="Arial" panose="020B0604020202020204" pitchFamily="34" charset="0"/>
              <a:buChar char="•"/>
              <a:tabLst>
                <a:tab pos="304800" algn="l"/>
                <a:tab pos="305435" algn="l"/>
              </a:tabLst>
            </a:pPr>
            <a:endParaRPr lang="en-US" sz="1800" spc="7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8889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dirty="0"/>
              <a:t>lagniappe</a:t>
            </a:r>
            <a:br>
              <a:rPr lang="en" dirty="0"/>
            </a:br>
            <a:endParaRPr dirty="0"/>
          </a:p>
        </p:txBody>
      </p:sp>
    </p:spTree>
    <p:extLst>
      <p:ext uri="{BB962C8B-B14F-4D97-AF65-F5344CB8AC3E}">
        <p14:creationId xmlns:p14="http://schemas.microsoft.com/office/powerpoint/2010/main" val="3293746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Interview tips</a:t>
            </a:r>
            <a:endParaRPr dirty="0"/>
          </a:p>
        </p:txBody>
      </p:sp>
      <p:sp>
        <p:nvSpPr>
          <p:cNvPr id="238" name="Google Shape;238;p32"/>
          <p:cNvSpPr/>
          <p:nvPr/>
        </p:nvSpPr>
        <p:spPr>
          <a:xfrm>
            <a:off x="220579" y="1013557"/>
            <a:ext cx="8702842" cy="2941432"/>
          </a:xfrm>
          <a:prstGeom prst="rect">
            <a:avLst/>
          </a:prstGeom>
          <a:noFill/>
          <a:ln>
            <a:noFill/>
          </a:ln>
        </p:spPr>
        <p:txBody>
          <a:bodyPr spcFirstLastPara="1" wrap="square" lIns="68575" tIns="34275" rIns="68575" bIns="34275" anchor="t" anchorCtr="0">
            <a:noAutofit/>
          </a:bodyPr>
          <a:lstStyle/>
          <a:p>
            <a:pPr marL="342900" indent="-342900" algn="l" rtl="0" fontAlgn="base">
              <a:buFont typeface="Arial" panose="020B0604020202020204" pitchFamily="34" charset="0"/>
              <a:buChar char="•"/>
            </a:pPr>
            <a:r>
              <a:rPr lang="en-US" sz="2300" b="1" i="0" u="none" strike="noStrike" dirty="0">
                <a:solidFill>
                  <a:srgbClr val="303030"/>
                </a:solidFill>
                <a:effectLst/>
                <a:latin typeface="Calibri" panose="020F0502020204030204" pitchFamily="34" charset="0"/>
                <a:cs typeface="Calibri" panose="020F0502020204030204" pitchFamily="34" charset="0"/>
              </a:rPr>
              <a:t>Do your homework on the college, department &amp; yourself</a:t>
            </a:r>
            <a:br>
              <a:rPr lang="en-US" sz="2300" b="1" i="0" u="none" strike="noStrike" dirty="0">
                <a:solidFill>
                  <a:srgbClr val="303030"/>
                </a:solidFill>
                <a:effectLst/>
                <a:latin typeface="Calibri" panose="020F0502020204030204" pitchFamily="34" charset="0"/>
                <a:cs typeface="Calibri" panose="020F0502020204030204" pitchFamily="34" charset="0"/>
              </a:rPr>
            </a:br>
            <a:endParaRPr lang="en-US" sz="2300" b="1"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buFont typeface="Arial" panose="020B0604020202020204" pitchFamily="34" charset="0"/>
              <a:buChar char="•"/>
            </a:pPr>
            <a:r>
              <a:rPr lang="en-US" sz="2300" b="1" i="0" u="none" strike="noStrike" dirty="0">
                <a:solidFill>
                  <a:srgbClr val="303030"/>
                </a:solidFill>
                <a:effectLst/>
                <a:latin typeface="Calibri" panose="020F0502020204030204" pitchFamily="34" charset="0"/>
                <a:cs typeface="Calibri" panose="020F0502020204030204" pitchFamily="34" charset="0"/>
              </a:rPr>
              <a:t>Have </a:t>
            </a:r>
            <a:r>
              <a:rPr lang="en-US" sz="2300" b="1" dirty="0">
                <a:solidFill>
                  <a:srgbClr val="303030"/>
                </a:solidFill>
                <a:latin typeface="Calibri" panose="020F0502020204030204" pitchFamily="34" charset="0"/>
                <a:cs typeface="Calibri" panose="020F0502020204030204" pitchFamily="34" charset="0"/>
              </a:rPr>
              <a:t>a</a:t>
            </a:r>
            <a:r>
              <a:rPr lang="en-US" sz="2300" b="1" i="0" u="none" strike="noStrike" dirty="0">
                <a:solidFill>
                  <a:srgbClr val="303030"/>
                </a:solidFill>
                <a:effectLst/>
                <a:latin typeface="Calibri" panose="020F0502020204030204" pitchFamily="34" charset="0"/>
                <a:cs typeface="Calibri" panose="020F0502020204030204" pitchFamily="34" charset="0"/>
              </a:rPr>
              <a:t>n informed and well thought out sense of purpose</a:t>
            </a:r>
            <a:endParaRPr lang="en-US" sz="2300" u="none" strike="noStrike" dirty="0">
              <a:latin typeface="Calibri" panose="020F0502020204030204" pitchFamily="34" charset="0"/>
              <a:cs typeface="Calibri" panose="020F0502020204030204" pitchFamily="34" charset="0"/>
            </a:endParaRPr>
          </a:p>
          <a:p>
            <a:pPr marL="692150" lvl="2" indent="-342900" fontAlgn="base">
              <a:spcAft>
                <a:spcPts val="1200"/>
              </a:spcAft>
              <a:buFont typeface="Wingdings" panose="05000000000000000000" pitchFamily="2" charset="2"/>
              <a:buChar char="ü"/>
            </a:pPr>
            <a:r>
              <a:rPr lang="en-US" sz="2300" b="0" i="0" u="none" strike="noStrike" dirty="0">
                <a:solidFill>
                  <a:srgbClr val="303030"/>
                </a:solidFill>
                <a:effectLst/>
                <a:latin typeface="Calibri" panose="020F0502020204030204" pitchFamily="34" charset="0"/>
                <a:cs typeface="Calibri" panose="020F0502020204030204" pitchFamily="34" charset="0"/>
              </a:rPr>
              <a:t>Knowing what you want to do and why, specifically – not abstractly</a:t>
            </a:r>
            <a:r>
              <a:rPr lang="en-US" sz="2300" b="0" i="0" dirty="0">
                <a:solidFill>
                  <a:srgbClr val="000000"/>
                </a:solidFill>
                <a:effectLst/>
                <a:latin typeface="Calibri" panose="020F0502020204030204" pitchFamily="34" charset="0"/>
                <a:cs typeface="Calibri" panose="020F0502020204030204" pitchFamily="34" charset="0"/>
              </a:rPr>
              <a:t>​</a:t>
            </a:r>
          </a:p>
          <a:p>
            <a:pPr marL="692150" lvl="2" indent="-342900" fontAlgn="base">
              <a:spcAft>
                <a:spcPts val="1200"/>
              </a:spcAft>
              <a:buFont typeface="Wingdings" panose="05000000000000000000" pitchFamily="2" charset="2"/>
              <a:buChar char="ü"/>
            </a:pPr>
            <a:r>
              <a:rPr lang="en-US" sz="2300" b="0" i="0" u="none" strike="noStrike" dirty="0">
                <a:solidFill>
                  <a:srgbClr val="303030"/>
                </a:solidFill>
                <a:effectLst/>
                <a:latin typeface="Calibri" panose="020F0502020204030204" pitchFamily="34" charset="0"/>
                <a:cs typeface="Calibri" panose="020F0502020204030204" pitchFamily="34" charset="0"/>
              </a:rPr>
              <a:t>If you are not certain about what you want, seek experiences that help you determine your path</a:t>
            </a:r>
            <a:r>
              <a:rPr lang="en-US" sz="2300" b="0" i="0" dirty="0">
                <a:solidFill>
                  <a:srgbClr val="000000"/>
                </a:solidFill>
                <a:effectLst/>
                <a:latin typeface="Calibri" panose="020F0502020204030204" pitchFamily="34" charset="0"/>
                <a:cs typeface="Calibri" panose="020F0502020204030204" pitchFamily="34" charset="0"/>
              </a:rPr>
              <a:t>​</a:t>
            </a:r>
          </a:p>
          <a:p>
            <a:pPr marL="341313" indent="-341313" fontAlgn="base">
              <a:spcAft>
                <a:spcPts val="1200"/>
              </a:spcAft>
              <a:buFont typeface="Arial" panose="020B0604020202020204" pitchFamily="34" charset="0"/>
              <a:buChar char="•"/>
            </a:pPr>
            <a:r>
              <a:rPr lang="en-US" sz="2300" b="1" dirty="0">
                <a:latin typeface="Calibri" panose="020F0502020204030204" pitchFamily="34" charset="0"/>
                <a:cs typeface="Calibri" panose="020F0502020204030204" pitchFamily="34" charset="0"/>
              </a:rPr>
              <a:t>Practice with an advisor, mentor, relative, friend, or Career Center</a:t>
            </a:r>
            <a:endParaRPr lang="en-US" sz="2300" b="1"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endParaRPr lang="en-US" sz="2400" dirty="0">
              <a:solidFill>
                <a:srgbClr val="303030"/>
              </a:solidFill>
              <a:latin typeface="Calibri" panose="020F0502020204030204" pitchFamily="34" charset="0"/>
              <a:cs typeface="Calibri" panose="020F0502020204030204" pitchFamily="34" charset="0"/>
            </a:endParaRPr>
          </a:p>
          <a:p>
            <a:pPr algn="l" rtl="0" fontAlgn="base">
              <a:spcAft>
                <a:spcPts val="600"/>
              </a:spcAft>
            </a:pPr>
            <a:r>
              <a:rPr lang="en-US" sz="24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endParaRPr lang="en-US" sz="2400" b="0" i="0" u="none" strike="noStrike" dirty="0">
              <a:solidFill>
                <a:srgbClr val="30303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516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Interview tips: Get in the know</a:t>
            </a:r>
            <a:endParaRPr dirty="0"/>
          </a:p>
        </p:txBody>
      </p:sp>
      <p:sp>
        <p:nvSpPr>
          <p:cNvPr id="238" name="Google Shape;238;p32"/>
          <p:cNvSpPr/>
          <p:nvPr/>
        </p:nvSpPr>
        <p:spPr>
          <a:xfrm>
            <a:off x="168442" y="800390"/>
            <a:ext cx="8975558" cy="3037539"/>
          </a:xfrm>
          <a:prstGeom prst="rect">
            <a:avLst/>
          </a:prstGeom>
          <a:noFill/>
          <a:ln>
            <a:noFill/>
          </a:ln>
        </p:spPr>
        <p:txBody>
          <a:bodyPr spcFirstLastPara="1" wrap="square" lIns="68575" tIns="34275" rIns="68575" bIns="34275" anchor="t" anchorCtr="0">
            <a:noAutofit/>
          </a:bodyPr>
          <a:lstStyle/>
          <a:p>
            <a:pPr marL="342900" indent="-342900" algn="l" rtl="0" fontAlgn="base">
              <a:spcAft>
                <a:spcPts val="600"/>
              </a:spcAft>
              <a:buFont typeface="Arial" panose="020B0604020202020204" pitchFamily="34" charset="0"/>
              <a:buChar char="•"/>
            </a:pPr>
            <a:r>
              <a:rPr lang="en-US" sz="2100" b="1" i="0" u="none" strike="noStrike" dirty="0">
                <a:solidFill>
                  <a:srgbClr val="303030"/>
                </a:solidFill>
                <a:effectLst/>
                <a:latin typeface="Calibri" panose="020F0502020204030204" pitchFamily="34" charset="0"/>
                <a:cs typeface="Calibri" panose="020F0502020204030204" pitchFamily="34" charset="0"/>
              </a:rPr>
              <a:t>Keep up on the current work in your field, even outside of your immediate research</a:t>
            </a:r>
            <a:r>
              <a:rPr lang="en-US" sz="2100" b="0" i="0" dirty="0">
                <a:solidFill>
                  <a:srgbClr val="000000"/>
                </a:solidFill>
                <a:effectLst/>
                <a:latin typeface="Calibri" panose="020F0502020204030204" pitchFamily="34" charset="0"/>
                <a:cs typeface="Calibri" panose="020F0502020204030204" pitchFamily="34" charset="0"/>
              </a:rPr>
              <a:t>​ </a:t>
            </a:r>
            <a:r>
              <a:rPr lang="en-US" sz="2100" b="0" i="0" u="none" strike="noStrike" dirty="0">
                <a:solidFill>
                  <a:srgbClr val="303030"/>
                </a:solidFill>
                <a:effectLst/>
                <a:latin typeface="Calibri" panose="020F0502020204030204" pitchFamily="34" charset="0"/>
                <a:cs typeface="Calibri" panose="020F0502020204030204" pitchFamily="34" charset="0"/>
              </a:rPr>
              <a:t>(attend departmental seminars, read articles)</a:t>
            </a:r>
            <a:endParaRPr lang="en-US" sz="21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spcAft>
                <a:spcPts val="600"/>
              </a:spcAft>
              <a:buFont typeface="Arial" panose="020B0604020202020204" pitchFamily="34" charset="0"/>
              <a:buChar char="•"/>
            </a:pPr>
            <a:r>
              <a:rPr lang="en-US" sz="2100" b="1" i="0" u="none" strike="noStrike" dirty="0">
                <a:solidFill>
                  <a:srgbClr val="303030"/>
                </a:solidFill>
                <a:effectLst/>
                <a:latin typeface="Calibri" panose="020F0502020204030204" pitchFamily="34" charset="0"/>
                <a:cs typeface="Calibri" panose="020F0502020204030204" pitchFamily="34" charset="0"/>
              </a:rPr>
              <a:t>Know who the “major players” are</a:t>
            </a:r>
            <a:r>
              <a:rPr lang="en-US" sz="2100" b="0" i="0" dirty="0">
                <a:solidFill>
                  <a:srgbClr val="000000"/>
                </a:solidFill>
                <a:effectLst/>
                <a:latin typeface="Calibri" panose="020F0502020204030204" pitchFamily="34" charset="0"/>
                <a:cs typeface="Calibri" panose="020F0502020204030204" pitchFamily="34" charset="0"/>
              </a:rPr>
              <a:t>​</a:t>
            </a:r>
            <a:br>
              <a:rPr lang="en-US" sz="2100" b="0" i="0" dirty="0">
                <a:solidFill>
                  <a:srgbClr val="000000"/>
                </a:solidFill>
                <a:effectLst/>
                <a:latin typeface="Calibri" panose="020F0502020204030204" pitchFamily="34" charset="0"/>
                <a:cs typeface="Calibri" panose="020F0502020204030204" pitchFamily="34" charset="0"/>
              </a:rPr>
            </a:br>
            <a:r>
              <a:rPr lang="en-US" sz="2100" b="0" i="0" u="none" strike="noStrike" dirty="0">
                <a:solidFill>
                  <a:srgbClr val="303030"/>
                </a:solidFill>
                <a:effectLst/>
                <a:latin typeface="Calibri" panose="020F0502020204030204" pitchFamily="34" charset="0"/>
                <a:cs typeface="Calibri" panose="020F0502020204030204" pitchFamily="34" charset="0"/>
              </a:rPr>
              <a:t>(Group Meetings and Talks with Advisor/Grad Student/Postdocs)</a:t>
            </a:r>
          </a:p>
          <a:p>
            <a:pPr marL="342900" indent="-342900" algn="l" rtl="0" fontAlgn="base">
              <a:spcAft>
                <a:spcPts val="600"/>
              </a:spcAft>
              <a:buFont typeface="Arial" panose="020B0604020202020204" pitchFamily="34" charset="0"/>
              <a:buChar char="•"/>
            </a:pPr>
            <a:r>
              <a:rPr lang="en-US" sz="2100" b="1" i="0" u="none" strike="noStrike" dirty="0">
                <a:solidFill>
                  <a:srgbClr val="303030"/>
                </a:solidFill>
                <a:effectLst/>
                <a:latin typeface="Calibri" panose="020F0502020204030204" pitchFamily="34" charset="0"/>
                <a:cs typeface="Calibri" panose="020F0502020204030204" pitchFamily="34" charset="0"/>
              </a:rPr>
              <a:t>Know the basic paths of professional paths in your field</a:t>
            </a:r>
            <a:r>
              <a:rPr lang="en-US" sz="2100" b="0" i="0" dirty="0">
                <a:solidFill>
                  <a:srgbClr val="000000"/>
                </a:solidFill>
                <a:effectLst/>
                <a:latin typeface="Calibri" panose="020F0502020204030204" pitchFamily="34" charset="0"/>
                <a:cs typeface="Calibri" panose="020F0502020204030204" pitchFamily="34" charset="0"/>
              </a:rPr>
              <a:t>​</a:t>
            </a:r>
          </a:p>
          <a:p>
            <a:pPr marL="1149350" lvl="2" indent="-342900" fontAlgn="base">
              <a:spcAft>
                <a:spcPts val="6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How long does it generally take to get a PhD in your area</a:t>
            </a:r>
            <a:r>
              <a:rPr lang="en-US" sz="2100" b="0" i="0" dirty="0">
                <a:solidFill>
                  <a:srgbClr val="000000"/>
                </a:solidFill>
                <a:effectLst/>
                <a:latin typeface="Calibri" panose="020F0502020204030204" pitchFamily="34" charset="0"/>
                <a:cs typeface="Calibri" panose="020F0502020204030204" pitchFamily="34" charset="0"/>
              </a:rPr>
              <a:t>​?</a:t>
            </a:r>
          </a:p>
          <a:p>
            <a:pPr marL="1149350" lvl="2" indent="-342900" fontAlgn="base">
              <a:spcAft>
                <a:spcPts val="6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What are the expectations for postdoctoral research</a:t>
            </a:r>
            <a:r>
              <a:rPr lang="en-US" sz="2100" b="0" i="0" dirty="0">
                <a:solidFill>
                  <a:srgbClr val="000000"/>
                </a:solidFill>
                <a:effectLst/>
                <a:latin typeface="Calibri" panose="020F0502020204030204" pitchFamily="34" charset="0"/>
                <a:cs typeface="Calibri" panose="020F0502020204030204" pitchFamily="34" charset="0"/>
              </a:rPr>
              <a:t>​?</a:t>
            </a:r>
          </a:p>
          <a:p>
            <a:pPr marL="1149350" lvl="2" indent="-342900" fontAlgn="base">
              <a:spcAft>
                <a:spcPts val="6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What is a “competitive” publication record at the PhD level in your field?</a:t>
            </a:r>
            <a:r>
              <a:rPr lang="en-US" sz="2100" b="0" i="0" dirty="0">
                <a:solidFill>
                  <a:srgbClr val="000000"/>
                </a:solidFill>
                <a:effectLst/>
                <a:latin typeface="Calibri" panose="020F0502020204030204" pitchFamily="34" charset="0"/>
                <a:cs typeface="Calibri" panose="020F0502020204030204" pitchFamily="34" charset="0"/>
              </a:rPr>
              <a:t>​</a:t>
            </a:r>
          </a:p>
          <a:p>
            <a:pPr marL="1149350" lvl="2" indent="-342900" fontAlgn="base">
              <a:spcAft>
                <a:spcPts val="600"/>
              </a:spcAft>
              <a:buFont typeface="Arial" panose="020B0604020202020204" pitchFamily="34" charset="0"/>
              <a:buChar char="•"/>
            </a:pPr>
            <a:r>
              <a:rPr lang="en-US" sz="2100" b="0" i="0" u="none" strike="noStrike" dirty="0">
                <a:solidFill>
                  <a:srgbClr val="303030"/>
                </a:solidFill>
                <a:effectLst/>
                <a:latin typeface="Calibri" panose="020F0502020204030204" pitchFamily="34" charset="0"/>
                <a:cs typeface="Calibri" panose="020F0502020204030204" pitchFamily="34" charset="0"/>
              </a:rPr>
              <a:t>Where does the majority of research funding come from in your area?</a:t>
            </a:r>
            <a:r>
              <a:rPr lang="en-US" sz="2000" b="0" i="0" dirty="0">
                <a:solidFill>
                  <a:srgbClr val="000000"/>
                </a:solidFill>
                <a:effectLst/>
                <a:latin typeface="Calibri" panose="020F0502020204030204" pitchFamily="34" charset="0"/>
                <a:cs typeface="Calibri" panose="020F0502020204030204" pitchFamily="34" charset="0"/>
              </a:rPr>
              <a:t>​</a:t>
            </a:r>
          </a:p>
          <a:p>
            <a:pPr marL="806450" lvl="5" fontAlgn="base">
              <a:spcAft>
                <a:spcPts val="600"/>
              </a:spcAft>
              <a:tabLst>
                <a:tab pos="60325" algn="l"/>
              </a:tabLst>
            </a:pPr>
            <a:endParaRPr lang="en-US" sz="2000" b="0" i="0" dirty="0">
              <a:solidFill>
                <a:srgbClr val="000000"/>
              </a:solidFill>
              <a:effectLst/>
              <a:latin typeface="Calibri" panose="020F0502020204030204" pitchFamily="34" charset="0"/>
              <a:cs typeface="Calibri" panose="020F0502020204030204" pitchFamily="34" charset="0"/>
            </a:endParaRPr>
          </a:p>
          <a:p>
            <a:pPr marL="806450" lvl="2" fontAlgn="base"/>
            <a:endParaRPr lang="en-US" sz="20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236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The fine print</a:t>
            </a:r>
            <a:endParaRPr dirty="0"/>
          </a:p>
        </p:txBody>
      </p:sp>
      <p:sp>
        <p:nvSpPr>
          <p:cNvPr id="238" name="Google Shape;238;p32"/>
          <p:cNvSpPr/>
          <p:nvPr/>
        </p:nvSpPr>
        <p:spPr>
          <a:xfrm>
            <a:off x="168442" y="736779"/>
            <a:ext cx="8975558" cy="2941432"/>
          </a:xfrm>
          <a:prstGeom prst="rect">
            <a:avLst/>
          </a:prstGeom>
          <a:noFill/>
          <a:ln>
            <a:noFill/>
          </a:ln>
        </p:spPr>
        <p:txBody>
          <a:bodyPr spcFirstLastPara="1" wrap="square" lIns="68575" tIns="34275" rIns="68575" bIns="34275" anchor="t" anchorCtr="0">
            <a:noAutofit/>
          </a:bodyPr>
          <a:lstStyle/>
          <a:p>
            <a:pPr marL="457200" indent="-457200" fontAlgn="base">
              <a:spcAft>
                <a:spcPts val="600"/>
              </a:spcAft>
              <a:buFont typeface="Arial" panose="020B0604020202020204" pitchFamily="34" charset="0"/>
              <a:buChar char="•"/>
            </a:pPr>
            <a:r>
              <a:rPr lang="en-US" sz="2200" b="1" dirty="0">
                <a:solidFill>
                  <a:srgbClr val="303030"/>
                </a:solidFill>
                <a:latin typeface="Calibri" panose="020F0502020204030204" pitchFamily="34" charset="0"/>
              </a:rPr>
              <a:t>START EARLY</a:t>
            </a:r>
            <a:r>
              <a:rPr lang="en-US" sz="2200" b="1" dirty="0">
                <a:latin typeface="Calibri" panose="020F0502020204030204" pitchFamily="34" charset="0"/>
              </a:rPr>
              <a:t>​ </a:t>
            </a:r>
            <a:r>
              <a:rPr lang="en-US" sz="2200" dirty="0">
                <a:latin typeface="Calibri" panose="020F0502020204030204" pitchFamily="34" charset="0"/>
              </a:rPr>
              <a:t>&amp; begin with the end in mind</a:t>
            </a:r>
          </a:p>
          <a:p>
            <a:pPr marL="457200" indent="-457200" fontAlgn="base">
              <a:spcAft>
                <a:spcPts val="600"/>
              </a:spcAft>
              <a:buFont typeface="Arial" panose="020B0604020202020204" pitchFamily="34" charset="0"/>
              <a:buChar char="•"/>
            </a:pPr>
            <a:r>
              <a:rPr lang="en-US" sz="2200" dirty="0">
                <a:latin typeface="Calibri" panose="020F0502020204030204" pitchFamily="34" charset="0"/>
              </a:rPr>
              <a:t>Use your resources </a:t>
            </a:r>
            <a:endParaRPr lang="en-US" sz="2200" dirty="0">
              <a:latin typeface="Arial" panose="020B0604020202020204" pitchFamily="34" charset="0"/>
            </a:endParaRPr>
          </a:p>
          <a:p>
            <a:pPr marL="457200" indent="-45720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rPr>
              <a:t>Allow adequate time for mishaps</a:t>
            </a:r>
            <a:r>
              <a:rPr lang="en-US" sz="2200" dirty="0">
                <a:latin typeface="Calibri" panose="020F0502020204030204" pitchFamily="34" charset="0"/>
              </a:rPr>
              <a:t>​</a:t>
            </a:r>
            <a:endParaRPr lang="en-US" sz="2200" dirty="0">
              <a:latin typeface="Arial" panose="020B0604020202020204" pitchFamily="34" charset="0"/>
            </a:endParaRPr>
          </a:p>
          <a:p>
            <a:pPr marL="806450" lvl="1" indent="-22860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GRE Scores</a:t>
            </a:r>
            <a:r>
              <a:rPr lang="en-US" sz="2200" b="0" i="0" dirty="0">
                <a:solidFill>
                  <a:srgbClr val="000000"/>
                </a:solidFill>
                <a:effectLst/>
                <a:latin typeface="Calibri" panose="020F0502020204030204" pitchFamily="34" charset="0"/>
              </a:rPr>
              <a:t>​</a:t>
            </a:r>
            <a:endParaRPr lang="en-US" sz="2200" dirty="0">
              <a:latin typeface="Arial" panose="020B0604020202020204" pitchFamily="34" charset="0"/>
            </a:endParaRPr>
          </a:p>
          <a:p>
            <a:pPr marL="806450" lvl="1" indent="-22860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Transcript requests</a:t>
            </a:r>
            <a:r>
              <a:rPr lang="en-US" sz="2200" b="0" i="0" dirty="0">
                <a:solidFill>
                  <a:srgbClr val="000000"/>
                </a:solidFill>
                <a:effectLst/>
                <a:latin typeface="Calibri" panose="020F0502020204030204" pitchFamily="34" charset="0"/>
              </a:rPr>
              <a:t>​</a:t>
            </a:r>
            <a:endParaRPr lang="en-US" sz="2200" dirty="0">
              <a:latin typeface="Arial" panose="020B0604020202020204" pitchFamily="34" charset="0"/>
            </a:endParaRPr>
          </a:p>
          <a:p>
            <a:pPr marL="806450" lvl="1" indent="-228600" fontAlgn="base">
              <a:spcAft>
                <a:spcPts val="600"/>
              </a:spcAft>
              <a:buFont typeface="Arial" panose="020B0604020202020204" pitchFamily="34" charset="0"/>
              <a:buChar char="•"/>
            </a:pPr>
            <a:r>
              <a:rPr lang="en-US" sz="2200" dirty="0">
                <a:solidFill>
                  <a:srgbClr val="303030"/>
                </a:solidFill>
                <a:latin typeface="Calibri" panose="020F0502020204030204" pitchFamily="34" charset="0"/>
              </a:rPr>
              <a:t>Other required</a:t>
            </a:r>
            <a:r>
              <a:rPr lang="en-US" sz="2200" dirty="0">
                <a:latin typeface="Calibri" panose="020F0502020204030204" pitchFamily="34" charset="0"/>
              </a:rPr>
              <a:t>​</a:t>
            </a:r>
            <a:r>
              <a:rPr lang="en-US" sz="2200" b="0" i="0" u="none" strike="noStrike" dirty="0">
                <a:solidFill>
                  <a:srgbClr val="303030"/>
                </a:solidFill>
                <a:effectLst/>
                <a:latin typeface="Calibri" panose="020F0502020204030204" pitchFamily="34" charset="0"/>
              </a:rPr>
              <a:t> supplemental information</a:t>
            </a:r>
            <a:endParaRPr lang="en-US" sz="2200" b="0" i="0" dirty="0">
              <a:solidFill>
                <a:srgbClr val="000000"/>
              </a:solidFill>
              <a:effectLst/>
              <a:latin typeface="Calibri" panose="020F0502020204030204" pitchFamily="34" charset="0"/>
            </a:endParaRPr>
          </a:p>
          <a:p>
            <a:pPr marL="457200" indent="-4572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Do everything with a </a:t>
            </a:r>
            <a:r>
              <a:rPr lang="en-US" sz="2200" b="1" i="0" u="none" strike="noStrike" dirty="0">
                <a:solidFill>
                  <a:srgbClr val="303030"/>
                </a:solidFill>
                <a:effectLst/>
                <a:latin typeface="Calibri" panose="020F0502020204030204" pitchFamily="34" charset="0"/>
              </a:rPr>
              <a:t>spirit of excellence</a:t>
            </a:r>
            <a:r>
              <a:rPr lang="en-US" sz="2200" b="1" i="0" dirty="0">
                <a:solidFill>
                  <a:srgbClr val="000000"/>
                </a:solidFill>
                <a:effectLst/>
                <a:latin typeface="Calibri" panose="020F0502020204030204" pitchFamily="34" charset="0"/>
              </a:rPr>
              <a:t>​</a:t>
            </a:r>
            <a:endParaRPr lang="en-US" sz="2200" b="1" i="0" dirty="0">
              <a:solidFill>
                <a:srgbClr val="000000"/>
              </a:solidFill>
              <a:effectLst/>
              <a:latin typeface="Arial" panose="020B0604020202020204" pitchFamily="34" charset="0"/>
            </a:endParaRPr>
          </a:p>
          <a:p>
            <a:pPr marL="457200" indent="-4572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You are </a:t>
            </a:r>
            <a:r>
              <a:rPr lang="en-US" sz="2200" b="1" i="0" u="none" strike="noStrike" dirty="0">
                <a:solidFill>
                  <a:srgbClr val="303030"/>
                </a:solidFill>
                <a:effectLst/>
                <a:latin typeface="Calibri" panose="020F0502020204030204" pitchFamily="34" charset="0"/>
              </a:rPr>
              <a:t>always being evaluated</a:t>
            </a:r>
            <a:r>
              <a:rPr lang="en-US" sz="2200" b="0" i="0" u="none" strike="noStrike" dirty="0">
                <a:solidFill>
                  <a:srgbClr val="303030"/>
                </a:solidFill>
                <a:effectLst/>
                <a:latin typeface="Calibri" panose="020F0502020204030204" pitchFamily="34" charset="0"/>
              </a:rPr>
              <a:t>/interviewed</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marL="457200" indent="-457200" algn="l" rtl="0" fontAlgn="base">
              <a:spcAft>
                <a:spcPts val="600"/>
              </a:spcAft>
              <a:buFont typeface="Arial" panose="020B0604020202020204" pitchFamily="34" charset="0"/>
              <a:buChar char="•"/>
            </a:pPr>
            <a:r>
              <a:rPr lang="en-US" sz="2200" b="0" i="0" u="none" strike="noStrike" dirty="0">
                <a:solidFill>
                  <a:srgbClr val="303030"/>
                </a:solidFill>
                <a:effectLst/>
                <a:latin typeface="Calibri" panose="020F0502020204030204" pitchFamily="34" charset="0"/>
              </a:rPr>
              <a:t>Treat everyone with </a:t>
            </a:r>
            <a:r>
              <a:rPr lang="en-US" sz="2200" b="1" i="0" u="none" strike="noStrike" dirty="0">
                <a:solidFill>
                  <a:srgbClr val="303030"/>
                </a:solidFill>
                <a:effectLst/>
                <a:latin typeface="Calibri" panose="020F0502020204030204" pitchFamily="34" charset="0"/>
              </a:rPr>
              <a:t>respect </a:t>
            </a:r>
            <a:r>
              <a:rPr lang="en-US" sz="2200" i="0" u="none" strike="noStrike" dirty="0">
                <a:solidFill>
                  <a:srgbClr val="303030"/>
                </a:solidFill>
                <a:effectLst/>
                <a:latin typeface="Calibri" panose="020F0502020204030204" pitchFamily="34" charset="0"/>
              </a:rPr>
              <a:t>(including support staff)</a:t>
            </a:r>
            <a:r>
              <a:rPr lang="en-US" sz="2200" b="1" i="0" dirty="0">
                <a:solidFill>
                  <a:srgbClr val="000000"/>
                </a:solidFill>
                <a:effectLst/>
                <a:latin typeface="Calibri" panose="020F0502020204030204" pitchFamily="34" charset="0"/>
              </a:rPr>
              <a:t>​</a:t>
            </a:r>
            <a:endParaRPr lang="en-US" sz="2200" b="1" i="0" dirty="0">
              <a:solidFill>
                <a:srgbClr val="000000"/>
              </a:solidFill>
              <a:effectLst/>
              <a:latin typeface="Arial" panose="020B0604020202020204" pitchFamily="34" charset="0"/>
            </a:endParaRPr>
          </a:p>
          <a:p>
            <a:pPr marL="806450" lvl="5" fontAlgn="base">
              <a:tabLst>
                <a:tab pos="60325" algn="l"/>
              </a:tabLst>
            </a:pPr>
            <a:endParaRPr lang="en-US" sz="2000" b="0" i="0" dirty="0">
              <a:solidFill>
                <a:srgbClr val="000000"/>
              </a:solidFill>
              <a:effectLst/>
              <a:latin typeface="Calibri" panose="020F0502020204030204" pitchFamily="34" charset="0"/>
              <a:cs typeface="Calibri" panose="020F0502020204030204" pitchFamily="34" charset="0"/>
            </a:endParaRPr>
          </a:p>
          <a:p>
            <a:pPr marL="806450" lvl="2" fontAlgn="base"/>
            <a:endParaRPr lang="en-US" sz="20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718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567"/>
            <a:ext cx="7886700" cy="623217"/>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Standing out</a:t>
            </a:r>
            <a:endParaRPr dirty="0"/>
          </a:p>
        </p:txBody>
      </p:sp>
      <p:sp>
        <p:nvSpPr>
          <p:cNvPr id="238" name="Google Shape;238;p32"/>
          <p:cNvSpPr/>
          <p:nvPr/>
        </p:nvSpPr>
        <p:spPr>
          <a:xfrm>
            <a:off x="244712" y="800390"/>
            <a:ext cx="8975558" cy="2941432"/>
          </a:xfrm>
          <a:prstGeom prst="rect">
            <a:avLst/>
          </a:prstGeom>
          <a:noFill/>
          <a:ln>
            <a:noFill/>
          </a:ln>
        </p:spPr>
        <p:txBody>
          <a:bodyPr spcFirstLastPara="1" wrap="square" lIns="68575" tIns="34275" rIns="68575" bIns="34275" anchor="t" anchorCtr="0">
            <a:noAutofit/>
          </a:bodyPr>
          <a:lstStyle/>
          <a:p>
            <a:pPr marL="457200" indent="-457200" fontAlgn="base">
              <a:spcAft>
                <a:spcPts val="300"/>
              </a:spcAft>
              <a:buFont typeface="Arial" panose="020B0604020202020204" pitchFamily="34" charset="0"/>
              <a:buChar char="•"/>
            </a:pPr>
            <a:r>
              <a:rPr lang="en-US" sz="2400" dirty="0">
                <a:solidFill>
                  <a:srgbClr val="303030"/>
                </a:solidFill>
                <a:latin typeface="Calibri" panose="020F0502020204030204" pitchFamily="34" charset="0"/>
              </a:rPr>
              <a:t>Know thyself and </a:t>
            </a:r>
            <a:r>
              <a:rPr lang="en-US" sz="2400" b="1" dirty="0">
                <a:solidFill>
                  <a:srgbClr val="303030"/>
                </a:solidFill>
                <a:latin typeface="Calibri" panose="020F0502020204030204" pitchFamily="34" charset="0"/>
              </a:rPr>
              <a:t>be authentic</a:t>
            </a:r>
          </a:p>
          <a:p>
            <a:pPr marL="457200" indent="-457200" fontAlgn="base">
              <a:spcAft>
                <a:spcPts val="300"/>
              </a:spcAft>
              <a:buFont typeface="Arial" panose="020B0604020202020204" pitchFamily="34" charset="0"/>
              <a:buChar char="•"/>
            </a:pPr>
            <a:r>
              <a:rPr lang="en-US" sz="2400" b="1" dirty="0">
                <a:solidFill>
                  <a:srgbClr val="303030"/>
                </a:solidFill>
                <a:latin typeface="Calibri" panose="020F0502020204030204" pitchFamily="34" charset="0"/>
              </a:rPr>
              <a:t>Highlight </a:t>
            </a:r>
            <a:r>
              <a:rPr lang="en-US" sz="2400" dirty="0">
                <a:solidFill>
                  <a:srgbClr val="303030"/>
                </a:solidFill>
                <a:latin typeface="Calibri" panose="020F0502020204030204" pitchFamily="34" charset="0"/>
              </a:rPr>
              <a:t>your strengths</a:t>
            </a:r>
          </a:p>
          <a:p>
            <a:pPr marL="457200" indent="-457200" fontAlgn="base">
              <a:spcAft>
                <a:spcPts val="300"/>
              </a:spcAft>
              <a:buFont typeface="Arial" panose="020B0604020202020204" pitchFamily="34" charset="0"/>
              <a:buChar char="•"/>
            </a:pPr>
            <a:r>
              <a:rPr lang="en-US" sz="2400" dirty="0">
                <a:solidFill>
                  <a:srgbClr val="303030"/>
                </a:solidFill>
                <a:latin typeface="Calibri" panose="020F0502020204030204" pitchFamily="34" charset="0"/>
              </a:rPr>
              <a:t>Master your telling </a:t>
            </a:r>
            <a:r>
              <a:rPr lang="en-US" sz="2400" b="1" dirty="0">
                <a:solidFill>
                  <a:srgbClr val="303030"/>
                </a:solidFill>
                <a:latin typeface="Calibri" panose="020F0502020204030204" pitchFamily="34" charset="0"/>
              </a:rPr>
              <a:t>your story </a:t>
            </a:r>
          </a:p>
          <a:p>
            <a:pPr marL="457200" indent="-457200" fontAlgn="base">
              <a:spcAft>
                <a:spcPts val="300"/>
              </a:spcAft>
              <a:buFont typeface="Arial" panose="020B0604020202020204" pitchFamily="34" charset="0"/>
              <a:buChar char="•"/>
            </a:pPr>
            <a:r>
              <a:rPr lang="en-US" sz="2400" b="1" dirty="0">
                <a:solidFill>
                  <a:srgbClr val="303030"/>
                </a:solidFill>
                <a:latin typeface="Calibri" panose="020F0502020204030204" pitchFamily="34" charset="0"/>
              </a:rPr>
              <a:t>Research, Research, Research</a:t>
            </a:r>
          </a:p>
          <a:p>
            <a:pPr marL="457200" indent="-457200" fontAlgn="base">
              <a:spcAft>
                <a:spcPts val="300"/>
              </a:spcAft>
              <a:buFont typeface="Arial" panose="020B0604020202020204" pitchFamily="34" charset="0"/>
              <a:buChar char="•"/>
            </a:pPr>
            <a:r>
              <a:rPr lang="en-US" sz="2400" b="1" i="0" dirty="0">
                <a:solidFill>
                  <a:srgbClr val="303030"/>
                </a:solidFill>
                <a:effectLst/>
                <a:latin typeface="Calibri" panose="020F0502020204030204" pitchFamily="34" charset="0"/>
              </a:rPr>
              <a:t>Excee</a:t>
            </a:r>
            <a:r>
              <a:rPr lang="en-US" sz="2400" b="1" dirty="0">
                <a:solidFill>
                  <a:srgbClr val="303030"/>
                </a:solidFill>
                <a:latin typeface="Calibri" panose="020F0502020204030204" pitchFamily="34" charset="0"/>
              </a:rPr>
              <a:t>d</a:t>
            </a:r>
            <a:r>
              <a:rPr lang="en-US" sz="2400" dirty="0">
                <a:solidFill>
                  <a:srgbClr val="303030"/>
                </a:solidFill>
                <a:latin typeface="Calibri" panose="020F0502020204030204" pitchFamily="34" charset="0"/>
              </a:rPr>
              <a:t> the norm </a:t>
            </a:r>
            <a:r>
              <a:rPr lang="en-US" sz="2000" dirty="0">
                <a:solidFill>
                  <a:srgbClr val="303030"/>
                </a:solidFill>
                <a:latin typeface="Calibri" panose="020F0502020204030204" pitchFamily="34" charset="0"/>
              </a:rPr>
              <a:t>(time dedicated, number of applications submitted, etc.)</a:t>
            </a:r>
            <a:endParaRPr lang="en-US" sz="2400" dirty="0">
              <a:solidFill>
                <a:srgbClr val="303030"/>
              </a:solidFill>
              <a:latin typeface="Calibri" panose="020F0502020204030204" pitchFamily="34" charset="0"/>
            </a:endParaRPr>
          </a:p>
          <a:p>
            <a:pPr marL="457200" indent="-457200" fontAlgn="base">
              <a:spcAft>
                <a:spcPts val="300"/>
              </a:spcAft>
              <a:buFont typeface="Arial" panose="020B0604020202020204" pitchFamily="34" charset="0"/>
              <a:buChar char="•"/>
            </a:pPr>
            <a:r>
              <a:rPr lang="en-US" sz="2400" b="0" i="0" dirty="0">
                <a:solidFill>
                  <a:srgbClr val="303030"/>
                </a:solidFill>
                <a:effectLst/>
                <a:latin typeface="Calibri" panose="020F0502020204030204" pitchFamily="34" charset="0"/>
              </a:rPr>
              <a:t>Use your </a:t>
            </a:r>
            <a:r>
              <a:rPr lang="en-US" sz="2400" b="1" i="0" dirty="0">
                <a:solidFill>
                  <a:srgbClr val="303030"/>
                </a:solidFill>
                <a:effectLst/>
                <a:latin typeface="Calibri" panose="020F0502020204030204" pitchFamily="34" charset="0"/>
              </a:rPr>
              <a:t>support system &amp; resources</a:t>
            </a:r>
          </a:p>
          <a:p>
            <a:pPr marL="457200" indent="-457200" fontAlgn="base">
              <a:spcAft>
                <a:spcPts val="300"/>
              </a:spcAft>
              <a:buFont typeface="Arial" panose="020B0604020202020204" pitchFamily="34" charset="0"/>
              <a:buChar char="•"/>
            </a:pPr>
            <a:r>
              <a:rPr lang="en-US" sz="2400" dirty="0">
                <a:solidFill>
                  <a:srgbClr val="303030"/>
                </a:solidFill>
                <a:latin typeface="Calibri" panose="020F0502020204030204" pitchFamily="34" charset="0"/>
              </a:rPr>
              <a:t>Be bold and </a:t>
            </a:r>
            <a:r>
              <a:rPr lang="en-US" sz="2400" b="1" dirty="0">
                <a:solidFill>
                  <a:srgbClr val="303030"/>
                </a:solidFill>
                <a:latin typeface="Calibri" panose="020F0502020204030204" pitchFamily="34" charset="0"/>
              </a:rPr>
              <a:t>apply – overcome fears</a:t>
            </a:r>
          </a:p>
          <a:p>
            <a:pPr marL="457200" indent="-457200" fontAlgn="base">
              <a:spcAft>
                <a:spcPts val="300"/>
              </a:spcAft>
              <a:buFont typeface="Arial" panose="020B0604020202020204" pitchFamily="34" charset="0"/>
              <a:buChar char="•"/>
            </a:pPr>
            <a:r>
              <a:rPr lang="en-US" sz="2400" dirty="0">
                <a:solidFill>
                  <a:srgbClr val="303030"/>
                </a:solidFill>
                <a:latin typeface="Calibri" panose="020F0502020204030204" pitchFamily="34" charset="0"/>
              </a:rPr>
              <a:t>Start </a:t>
            </a:r>
            <a:r>
              <a:rPr lang="en-US" sz="2400" b="1" dirty="0">
                <a:solidFill>
                  <a:srgbClr val="303030"/>
                </a:solidFill>
                <a:latin typeface="Calibri" panose="020F0502020204030204" pitchFamily="34" charset="0"/>
              </a:rPr>
              <a:t>early</a:t>
            </a:r>
            <a:r>
              <a:rPr lang="en-US" sz="2400" dirty="0">
                <a:solidFill>
                  <a:srgbClr val="303030"/>
                </a:solidFill>
                <a:latin typeface="Calibri" panose="020F0502020204030204" pitchFamily="34" charset="0"/>
              </a:rPr>
              <a:t>, submit early</a:t>
            </a:r>
          </a:p>
          <a:p>
            <a:pPr marL="457200" indent="-457200" fontAlgn="base">
              <a:spcAft>
                <a:spcPts val="300"/>
              </a:spcAft>
              <a:buFont typeface="Arial" panose="020B0604020202020204" pitchFamily="34" charset="0"/>
              <a:buChar char="•"/>
            </a:pPr>
            <a:r>
              <a:rPr lang="en-US" sz="2400" dirty="0">
                <a:solidFill>
                  <a:srgbClr val="303030"/>
                </a:solidFill>
                <a:latin typeface="Calibri" panose="020F0502020204030204" pitchFamily="34" charset="0"/>
              </a:rPr>
              <a:t>Make </a:t>
            </a:r>
            <a:r>
              <a:rPr lang="en-US" sz="2400" b="1" dirty="0">
                <a:solidFill>
                  <a:srgbClr val="303030"/>
                </a:solidFill>
                <a:latin typeface="Calibri" panose="020F0502020204030204" pitchFamily="34" charset="0"/>
              </a:rPr>
              <a:t>connections</a:t>
            </a:r>
          </a:p>
          <a:p>
            <a:pPr fontAlgn="base">
              <a:spcAft>
                <a:spcPts val="300"/>
              </a:spcAft>
            </a:pPr>
            <a:endParaRPr lang="en-US" sz="2800" b="0" i="0" dirty="0">
              <a:solidFill>
                <a:srgbClr val="000000"/>
              </a:solidFill>
              <a:effectLst/>
              <a:latin typeface="Arial" panose="020B0604020202020204" pitchFamily="34" charset="0"/>
            </a:endParaRPr>
          </a:p>
          <a:p>
            <a:pPr marL="806450" lvl="5" fontAlgn="base">
              <a:tabLst>
                <a:tab pos="60325" algn="l"/>
              </a:tabLst>
            </a:pPr>
            <a:endParaRPr lang="en-US" sz="2000" b="0" i="0" dirty="0">
              <a:solidFill>
                <a:srgbClr val="000000"/>
              </a:solidFill>
              <a:effectLst/>
              <a:latin typeface="Calibri" panose="020F0502020204030204" pitchFamily="34" charset="0"/>
              <a:cs typeface="Calibri" panose="020F0502020204030204" pitchFamily="34" charset="0"/>
            </a:endParaRPr>
          </a:p>
          <a:p>
            <a:pPr marL="806450" lvl="2" fontAlgn="base"/>
            <a:endParaRPr lang="en-US" sz="2000" b="0" i="0" dirty="0">
              <a:solidFill>
                <a:srgbClr val="000000"/>
              </a:solidFill>
              <a:effectLst/>
              <a:latin typeface="Calibri" panose="020F0502020204030204" pitchFamily="34" charset="0"/>
              <a:cs typeface="Calibri" panose="020F0502020204030204" pitchFamily="34" charset="0"/>
            </a:endParaRP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spcAft>
                <a:spcPts val="300"/>
              </a:spcAft>
            </a:pPr>
            <a:r>
              <a:rPr lang="en-US" sz="2400" b="0" i="0" dirty="0">
                <a:solidFill>
                  <a:srgbClr val="000000"/>
                </a:solidFill>
                <a:effectLst/>
                <a:latin typeface="Calibri" panose="020F0502020204030204" pitchFamily="34" charset="0"/>
                <a:cs typeface="Calibri" panose="020F0502020204030204" pitchFamily="34" charset="0"/>
              </a:rPr>
              <a:t>​</a:t>
            </a:r>
          </a:p>
        </p:txBody>
      </p:sp>
      <p:sp>
        <p:nvSpPr>
          <p:cNvPr id="5" name="Google Shape;238;p32">
            <a:extLst>
              <a:ext uri="{FF2B5EF4-FFF2-40B4-BE49-F238E27FC236}">
                <a16:creationId xmlns:a16="http://schemas.microsoft.com/office/drawing/2014/main" id="{A3DE5499-49E7-497C-90FD-DB8BCB63F583}"/>
              </a:ext>
            </a:extLst>
          </p:cNvPr>
          <p:cNvSpPr/>
          <p:nvPr/>
        </p:nvSpPr>
        <p:spPr>
          <a:xfrm>
            <a:off x="3820865" y="800390"/>
            <a:ext cx="5534526" cy="4144497"/>
          </a:xfrm>
          <a:prstGeom prst="rect">
            <a:avLst/>
          </a:prstGeom>
          <a:noFill/>
          <a:ln>
            <a:noFill/>
          </a:ln>
        </p:spPr>
        <p:txBody>
          <a:bodyPr spcFirstLastPara="1" wrap="square" lIns="68575" tIns="34275" rIns="68575" bIns="34275" anchor="t" anchorCtr="0">
            <a:noAutofit/>
          </a:bodyPr>
          <a:lstStyle/>
          <a:p>
            <a:pPr algn="l" rtl="0" fontAlgn="base"/>
            <a:endParaRPr lang="en-US"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503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6"/>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questions?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7439417"/>
              </p:ext>
            </p:extLst>
          </p:nvPr>
        </p:nvGraphicFramePr>
        <p:xfrm>
          <a:off x="247363" y="923192"/>
          <a:ext cx="8649273" cy="3623970"/>
        </p:xfrm>
        <a:graphic>
          <a:graphicData uri="http://schemas.openxmlformats.org/drawingml/2006/table">
            <a:tbl>
              <a:tblPr firstRow="1" bandRow="1">
                <a:tableStyleId>{5C22544A-7EE6-4342-B048-85BDC9FD1C3A}</a:tableStyleId>
              </a:tblPr>
              <a:tblGrid>
                <a:gridCol w="3253751">
                  <a:extLst>
                    <a:ext uri="{9D8B030D-6E8A-4147-A177-3AD203B41FA5}">
                      <a16:colId xmlns:a16="http://schemas.microsoft.com/office/drawing/2014/main" val="1893278653"/>
                    </a:ext>
                  </a:extLst>
                </a:gridCol>
                <a:gridCol w="5395522">
                  <a:extLst>
                    <a:ext uri="{9D8B030D-6E8A-4147-A177-3AD203B41FA5}">
                      <a16:colId xmlns:a16="http://schemas.microsoft.com/office/drawing/2014/main" val="2986301921"/>
                    </a:ext>
                  </a:extLst>
                </a:gridCol>
              </a:tblGrid>
              <a:tr h="246184">
                <a:tc>
                  <a:txBody>
                    <a:bodyPr/>
                    <a:lstStyle/>
                    <a:p>
                      <a:pPr algn="ctr"/>
                      <a:r>
                        <a:rPr lang="en-US" dirty="0"/>
                        <a:t>Undergraduate </a:t>
                      </a:r>
                    </a:p>
                  </a:txBody>
                  <a:tcPr/>
                </a:tc>
                <a:tc>
                  <a:txBody>
                    <a:bodyPr/>
                    <a:lstStyle/>
                    <a:p>
                      <a:pPr algn="ctr"/>
                      <a:r>
                        <a:rPr lang="en-US" dirty="0"/>
                        <a:t>Graduate</a:t>
                      </a:r>
                    </a:p>
                  </a:txBody>
                  <a:tcPr/>
                </a:tc>
                <a:extLst>
                  <a:ext uri="{0D108BD9-81ED-4DB2-BD59-A6C34878D82A}">
                    <a16:rowId xmlns:a16="http://schemas.microsoft.com/office/drawing/2014/main" val="3810391573"/>
                  </a:ext>
                </a:extLst>
              </a:tr>
              <a:tr h="3348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rgbClr val="000000"/>
                          </a:solidFill>
                          <a:effectLst/>
                          <a:latin typeface="Calibri" panose="020F0502020204030204" pitchFamily="34" charset="0"/>
                          <a:cs typeface="Calibri" panose="020F0502020204030204" pitchFamily="34" charset="0"/>
                        </a:rPr>
                        <a:t>Courses are foundational, general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dirty="0">
                          <a:solidFill>
                            <a:srgbClr val="303030"/>
                          </a:solidFill>
                          <a:effectLst/>
                          <a:latin typeface="Calibri" panose="020F0502020204030204" pitchFamily="34" charset="0"/>
                          <a:cs typeface="Calibri" panose="020F0502020204030204" pitchFamily="34" charset="0"/>
                        </a:rPr>
                        <a:t>Courses are highly specific</a:t>
                      </a:r>
                    </a:p>
                  </a:txBody>
                  <a:tcPr/>
                </a:tc>
                <a:extLst>
                  <a:ext uri="{0D108BD9-81ED-4DB2-BD59-A6C34878D82A}">
                    <a16:rowId xmlns:a16="http://schemas.microsoft.com/office/drawing/2014/main" val="3117759983"/>
                  </a:ext>
                </a:extLst>
              </a:tr>
              <a:tr h="334830">
                <a:tc>
                  <a:txBody>
                    <a:bodyPr/>
                    <a:lstStyle/>
                    <a:p>
                      <a:pPr marL="0" indent="0" fontAlgn="base">
                        <a:spcAft>
                          <a:spcPts val="600"/>
                        </a:spcAft>
                        <a:buFont typeface="Arial" panose="020B0604020202020204" pitchFamily="34" charset="0"/>
                        <a:buNone/>
                      </a:pPr>
                      <a:r>
                        <a:rPr lang="en-US" sz="1300" dirty="0">
                          <a:latin typeface="Calibri" panose="020F0502020204030204" pitchFamily="34" charset="0"/>
                          <a:cs typeface="Calibri" panose="020F0502020204030204" pitchFamily="34" charset="0"/>
                        </a:rPr>
                        <a:t>5 - 6 courses per semester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rgbClr val="303030"/>
                          </a:solidFill>
                          <a:latin typeface="Calibri" panose="020F0502020204030204" pitchFamily="34" charset="0"/>
                          <a:cs typeface="Calibri" panose="020F0502020204030204" pitchFamily="34" charset="0"/>
                        </a:rPr>
                        <a:t>3 advanced level courses per semester (in STEM)</a:t>
                      </a:r>
                    </a:p>
                  </a:txBody>
                  <a:tcPr/>
                </a:tc>
                <a:extLst>
                  <a:ext uri="{0D108BD9-81ED-4DB2-BD59-A6C34878D82A}">
                    <a16:rowId xmlns:a16="http://schemas.microsoft.com/office/drawing/2014/main" val="70123132"/>
                  </a:ext>
                </a:extLst>
              </a:tr>
              <a:tr h="3348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libri" panose="020F0502020204030204" pitchFamily="34" charset="0"/>
                          <a:cs typeface="Calibri" panose="020F0502020204030204" pitchFamily="34" charset="0"/>
                        </a:rPr>
                        <a:t>More projects, exams, &amp; papers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dirty="0">
                          <a:solidFill>
                            <a:srgbClr val="303030"/>
                          </a:solidFill>
                          <a:effectLst/>
                          <a:latin typeface="Calibri" panose="020F0502020204030204" pitchFamily="34" charset="0"/>
                          <a:cs typeface="Calibri" panose="020F0502020204030204" pitchFamily="34" charset="0"/>
                        </a:rPr>
                        <a:t>More reading &amp; research-focused; fewer projects, papers, &amp; exams</a:t>
                      </a:r>
                    </a:p>
                  </a:txBody>
                  <a:tcPr/>
                </a:tc>
                <a:extLst>
                  <a:ext uri="{0D108BD9-81ED-4DB2-BD59-A6C34878D82A}">
                    <a16:rowId xmlns:a16="http://schemas.microsoft.com/office/drawing/2014/main" val="1319901192"/>
                  </a:ext>
                </a:extLst>
              </a:tr>
              <a:tr h="3348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libri" panose="020F0502020204030204" pitchFamily="34" charset="0"/>
                          <a:cs typeface="Calibri" panose="020F0502020204030204" pitchFamily="34" charset="0"/>
                        </a:rPr>
                        <a:t>Larger classes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rgbClr val="303030"/>
                          </a:solidFill>
                          <a:latin typeface="Calibri" panose="020F0502020204030204" pitchFamily="34" charset="0"/>
                          <a:cs typeface="Calibri" panose="020F0502020204030204" pitchFamily="34" charset="0"/>
                        </a:rPr>
                        <a:t>Smaller, more interactive classes</a:t>
                      </a:r>
                    </a:p>
                  </a:txBody>
                  <a:tcPr/>
                </a:tc>
                <a:extLst>
                  <a:ext uri="{0D108BD9-81ED-4DB2-BD59-A6C34878D82A}">
                    <a16:rowId xmlns:a16="http://schemas.microsoft.com/office/drawing/2014/main" val="595988965"/>
                  </a:ext>
                </a:extLst>
              </a:tr>
              <a:tr h="3348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libri" panose="020F0502020204030204" pitchFamily="34" charset="0"/>
                          <a:cs typeface="Calibri" panose="020F0502020204030204" pitchFamily="34" charset="0"/>
                        </a:rPr>
                        <a:t>More structured (timelines, notes, etc.)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dirty="0">
                          <a:solidFill>
                            <a:srgbClr val="303030"/>
                          </a:solidFill>
                          <a:effectLst/>
                          <a:latin typeface="Calibri" panose="020F0502020204030204" pitchFamily="34" charset="0"/>
                          <a:cs typeface="Calibri" panose="020F0502020204030204" pitchFamily="34" charset="0"/>
                        </a:rPr>
                        <a:t>Less structure, more freedom, but mor</a:t>
                      </a:r>
                      <a:r>
                        <a:rPr lang="en-US" sz="1300" dirty="0">
                          <a:solidFill>
                            <a:srgbClr val="303030"/>
                          </a:solidFill>
                          <a:latin typeface="Calibri" panose="020F0502020204030204" pitchFamily="34" charset="0"/>
                          <a:cs typeface="Calibri" panose="020F0502020204030204" pitchFamily="34" charset="0"/>
                        </a:rPr>
                        <a:t>e responsibility</a:t>
                      </a:r>
                      <a:endParaRPr lang="en-US" sz="1300" b="0" i="0" u="none" strike="noStrike" dirty="0">
                        <a:solidFill>
                          <a:srgbClr val="303030"/>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93216551"/>
                  </a:ext>
                </a:extLst>
              </a:tr>
              <a:tr h="3348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libri" panose="020F0502020204030204" pitchFamily="34" charset="0"/>
                          <a:cs typeface="Calibri" panose="020F0502020204030204" pitchFamily="34" charset="0"/>
                        </a:rPr>
                        <a:t>Relatively simple a</a:t>
                      </a:r>
                      <a:r>
                        <a:rPr lang="en-US" sz="1300" b="0" i="0" dirty="0">
                          <a:solidFill>
                            <a:srgbClr val="000000"/>
                          </a:solidFill>
                          <a:effectLst/>
                          <a:latin typeface="Calibri" panose="020F0502020204030204" pitchFamily="34" charset="0"/>
                          <a:cs typeface="Calibri" panose="020F0502020204030204" pitchFamily="34" charset="0"/>
                        </a:rPr>
                        <a:t>dmissions process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rgbClr val="000000"/>
                          </a:solidFill>
                          <a:effectLst/>
                          <a:latin typeface="Calibri" panose="020F0502020204030204" pitchFamily="34" charset="0"/>
                          <a:cs typeface="Calibri" panose="020F0502020204030204" pitchFamily="34" charset="0"/>
                        </a:rPr>
                        <a:t>Admissions process more involved</a:t>
                      </a:r>
                      <a:endParaRPr lang="en-US" sz="13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37551308"/>
                  </a:ext>
                </a:extLst>
              </a:tr>
              <a:tr h="3348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libri" panose="020F0502020204030204" pitchFamily="34" charset="0"/>
                          <a:cs typeface="Calibri" panose="020F0502020204030204" pitchFamily="34" charset="0"/>
                        </a:rPr>
                        <a:t>Entry level jobs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rgbClr val="000000"/>
                          </a:solidFill>
                          <a:effectLst/>
                          <a:latin typeface="Calibri" panose="020F0502020204030204" pitchFamily="34" charset="0"/>
                          <a:cs typeface="Calibri" panose="020F0502020204030204" pitchFamily="34" charset="0"/>
                        </a:rPr>
                        <a:t>More marketable for higher level positions</a:t>
                      </a:r>
                    </a:p>
                  </a:txBody>
                  <a:tcPr/>
                </a:tc>
                <a:extLst>
                  <a:ext uri="{0D108BD9-81ED-4DB2-BD59-A6C34878D82A}">
                    <a16:rowId xmlns:a16="http://schemas.microsoft.com/office/drawing/2014/main" val="3004307898"/>
                  </a:ext>
                </a:extLst>
              </a:tr>
              <a:tr h="4655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baseline="0" dirty="0">
                          <a:solidFill>
                            <a:srgbClr val="000000"/>
                          </a:solidFill>
                          <a:effectLst/>
                          <a:latin typeface="Calibri" panose="020F0502020204030204" pitchFamily="34" charset="0"/>
                          <a:cs typeface="Calibri" panose="020F0502020204030204" pitchFamily="34" charset="0"/>
                        </a:rPr>
                        <a:t>Learning information; memorization and understanding concepts </a:t>
                      </a:r>
                      <a:endParaRPr lang="en-US" sz="1300" b="0" i="0" dirty="0">
                        <a:solidFill>
                          <a:srgbClr val="000000"/>
                        </a:solidFill>
                        <a:effectLst/>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rgbClr val="000000"/>
                          </a:solidFill>
                          <a:effectLst/>
                          <a:latin typeface="Calibri" panose="020F0502020204030204" pitchFamily="34" charset="0"/>
                          <a:cs typeface="Calibri" panose="020F0502020204030204" pitchFamily="34" charset="0"/>
                        </a:rPr>
                        <a:t>Focus switches</a:t>
                      </a:r>
                      <a:r>
                        <a:rPr lang="en-US" sz="1300" b="0" i="0" baseline="0" dirty="0">
                          <a:solidFill>
                            <a:srgbClr val="000000"/>
                          </a:solidFill>
                          <a:effectLst/>
                          <a:latin typeface="Calibri" panose="020F0502020204030204" pitchFamily="34" charset="0"/>
                          <a:cs typeface="Calibri" panose="020F0502020204030204" pitchFamily="34" charset="0"/>
                        </a:rPr>
                        <a:t> from simply learning to applying and creating new knowledge (think at higher levels)</a:t>
                      </a:r>
                      <a:endParaRPr lang="en-US" sz="1300" b="0" i="0" dirty="0">
                        <a:solidFill>
                          <a:srgbClr val="000000"/>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16357811"/>
                  </a:ext>
                </a:extLst>
              </a:tr>
              <a:tr h="4655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rgbClr val="000000"/>
                          </a:solidFill>
                          <a:effectLst/>
                          <a:latin typeface="Calibri" panose="020F0502020204030204" pitchFamily="34" charset="0"/>
                          <a:cs typeface="Calibri" panose="020F0502020204030204" pitchFamily="34" charset="0"/>
                        </a:rPr>
                        <a:t>Gain broad knowledge base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Calibri" panose="020F0502020204030204" pitchFamily="34" charset="0"/>
                          <a:cs typeface="Calibri" panose="020F0502020204030204" pitchFamily="34" charset="0"/>
                        </a:rPr>
                        <a:t>Develop perseverance, commitment, specialized expertise, critical thinking, problem solving, time management, and communication skills</a:t>
                      </a:r>
                      <a:endParaRPr lang="en-US" sz="1300" b="0" i="0" dirty="0">
                        <a:solidFill>
                          <a:srgbClr val="000000"/>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67626551"/>
                  </a:ext>
                </a:extLst>
              </a:tr>
            </a:tbl>
          </a:graphicData>
        </a:graphic>
      </p:graphicFrame>
      <p:sp>
        <p:nvSpPr>
          <p:cNvPr id="237" name="Google Shape;237;p32"/>
          <p:cNvSpPr txBox="1">
            <a:spLocks noGrp="1"/>
          </p:cNvSpPr>
          <p:nvPr>
            <p:ph type="title"/>
          </p:nvPr>
        </p:nvSpPr>
        <p:spPr>
          <a:xfrm>
            <a:off x="523799" y="77772"/>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Undergraduate vs. graduate school</a:t>
            </a:r>
            <a:endParaRPr dirty="0"/>
          </a:p>
        </p:txBody>
      </p:sp>
    </p:spTree>
    <p:extLst>
      <p:ext uri="{BB962C8B-B14F-4D97-AF65-F5344CB8AC3E}">
        <p14:creationId xmlns:p14="http://schemas.microsoft.com/office/powerpoint/2010/main" val="176948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worth the investment</a:t>
            </a:r>
            <a:endParaRPr dirty="0"/>
          </a:p>
        </p:txBody>
      </p:sp>
      <p:sp>
        <p:nvSpPr>
          <p:cNvPr id="238" name="Google Shape;238;p32"/>
          <p:cNvSpPr/>
          <p:nvPr/>
        </p:nvSpPr>
        <p:spPr>
          <a:xfrm>
            <a:off x="209725" y="637874"/>
            <a:ext cx="8370900" cy="2767063"/>
          </a:xfrm>
          <a:prstGeom prst="rect">
            <a:avLst/>
          </a:prstGeom>
          <a:noFill/>
          <a:ln>
            <a:noFill/>
          </a:ln>
        </p:spPr>
        <p:txBody>
          <a:bodyPr spcFirstLastPara="1" wrap="square" lIns="68575" tIns="34275" rIns="68575" bIns="34275" anchor="t" anchorCtr="0">
            <a:noAutofit/>
          </a:bodyPr>
          <a:lstStyle/>
          <a:p>
            <a:pPr algn="l" rtl="0" fontAlgn="base">
              <a:lnSpc>
                <a:spcPct val="150000"/>
              </a:lnSpc>
            </a:pPr>
            <a:r>
              <a:rPr lang="en-US" sz="2400" b="1" i="0" u="none" strike="noStrike" dirty="0">
                <a:solidFill>
                  <a:srgbClr val="303030"/>
                </a:solidFill>
                <a:effectLst/>
                <a:latin typeface="Calibri" panose="020F0502020204030204" pitchFamily="34" charset="0"/>
              </a:rPr>
              <a:t>Average annual earnings, 2020</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342900" indent="-342900" rtl="0" fontAlgn="base">
              <a:spcAft>
                <a:spcPts val="10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rPr>
              <a:t>Bachelor’s Degree: $67,860</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342900" indent="-342900" rtl="0" fontAlgn="base">
              <a:spcAft>
                <a:spcPts val="10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rPr>
              <a:t>Master’s Degree:    $80,340</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342900" indent="-342900" rtl="0" fontAlgn="base">
              <a:spcAft>
                <a:spcPts val="1000"/>
              </a:spcAft>
              <a:buFont typeface="Arial" panose="020B0604020202020204" pitchFamily="34" charset="0"/>
              <a:buChar char="•"/>
            </a:pPr>
            <a:r>
              <a:rPr lang="en-US" sz="2400" b="0" i="0" u="none" strike="noStrike" dirty="0">
                <a:solidFill>
                  <a:srgbClr val="303030"/>
                </a:solidFill>
                <a:effectLst/>
                <a:latin typeface="Calibri" panose="020F0502020204030204" pitchFamily="34" charset="0"/>
              </a:rPr>
              <a:t>Doctoral Degree:    $98,020</a:t>
            </a:r>
            <a:br>
              <a:rPr lang="en-US" sz="2400" b="0" i="0" u="none" strike="noStrike" dirty="0">
                <a:solidFill>
                  <a:srgbClr val="303030"/>
                </a:solidFill>
                <a:effectLst/>
                <a:latin typeface="Calibri" panose="020F0502020204030204" pitchFamily="34" charset="0"/>
              </a:rPr>
            </a:br>
            <a:r>
              <a:rPr lang="en-US" sz="1800" b="0" i="0" u="none" strike="noStrike" dirty="0">
                <a:solidFill>
                  <a:srgbClr val="303030"/>
                </a:solidFill>
                <a:effectLst/>
                <a:latin typeface="Calibri" panose="020F0502020204030204" pitchFamily="34" charset="0"/>
              </a:rPr>
              <a:t>(Data for persons age 25+)</a:t>
            </a:r>
            <a:r>
              <a:rPr lang="en-US" sz="1800" b="0" i="0" dirty="0">
                <a:solidFill>
                  <a:srgbClr val="000000"/>
                </a:solidFill>
                <a:effectLst/>
                <a:latin typeface="Calibri" panose="020F0502020204030204" pitchFamily="34" charset="0"/>
              </a:rPr>
              <a:t>​</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a:t>
            </a:r>
            <a:endParaRPr lang="en-US" sz="1050" b="0" i="0" dirty="0">
              <a:solidFill>
                <a:srgbClr val="000000"/>
              </a:solidFill>
              <a:effectLst/>
              <a:latin typeface="Calibri" panose="020F0502020204030204" pitchFamily="34" charset="0"/>
            </a:endParaRPr>
          </a:p>
          <a:p>
            <a:pPr algn="l" rtl="0" fontAlgn="base"/>
            <a:r>
              <a:rPr lang="en-US" sz="2400" b="0" i="0" u="none" strike="noStrike" dirty="0">
                <a:solidFill>
                  <a:srgbClr val="303030"/>
                </a:solidFill>
                <a:effectLst/>
                <a:latin typeface="Calibri" panose="020F0502020204030204" pitchFamily="34" charset="0"/>
              </a:rPr>
              <a:t>Generally, particularly in STEM, you receive better funding </a:t>
            </a:r>
            <a:br>
              <a:rPr lang="en-US" sz="2400" b="0" i="0" u="none" strike="noStrike" dirty="0">
                <a:solidFill>
                  <a:srgbClr val="303030"/>
                </a:solidFill>
                <a:effectLst/>
                <a:latin typeface="Calibri" panose="020F0502020204030204" pitchFamily="34" charset="0"/>
              </a:rPr>
            </a:br>
            <a:r>
              <a:rPr lang="en-US" sz="2400" b="0" i="0" u="none" strike="noStrike" dirty="0">
                <a:solidFill>
                  <a:srgbClr val="303030"/>
                </a:solidFill>
                <a:effectLst/>
                <a:latin typeface="Calibri" panose="020F0502020204030204" pitchFamily="34" charset="0"/>
              </a:rPr>
              <a:t>for PhD program than for Master’s or professional programs</a:t>
            </a:r>
            <a:endParaRPr lang="en-US" sz="2400" b="0" i="0" dirty="0">
              <a:solidFill>
                <a:srgbClr val="000000"/>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AAFA0849-B360-4AD7-B233-93818B33B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911" y="1160585"/>
            <a:ext cx="2998457" cy="25571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459635-2B44-4E69-A8FA-A646B223429F}"/>
              </a:ext>
            </a:extLst>
          </p:cNvPr>
          <p:cNvSpPr txBox="1"/>
          <p:nvPr/>
        </p:nvSpPr>
        <p:spPr>
          <a:xfrm>
            <a:off x="4973053" y="4439915"/>
            <a:ext cx="4025315" cy="430887"/>
          </a:xfrm>
          <a:prstGeom prst="rect">
            <a:avLst/>
          </a:prstGeom>
          <a:noFill/>
        </p:spPr>
        <p:txBody>
          <a:bodyPr wrap="square">
            <a:spAutoFit/>
          </a:bodyPr>
          <a:lstStyle/>
          <a:p>
            <a:pPr algn="r"/>
            <a:r>
              <a:rPr lang="en-US" sz="1050" dirty="0">
                <a:latin typeface="Calibri" panose="020F0502020204030204" pitchFamily="34" charset="0"/>
                <a:cs typeface="Calibri" panose="020F0502020204030204" pitchFamily="34" charset="0"/>
              </a:rPr>
              <a:t>Source, US Bureau of Labor &amp; Statistics, Earnings and unemployment rates by educational attainment,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dirty="0"/>
              <a:t>F</a:t>
            </a:r>
            <a:r>
              <a:rPr lang="en" dirty="0"/>
              <a:t>eelings &amp; fears?</a:t>
            </a:r>
            <a:br>
              <a:rPr lang="en" dirty="0"/>
            </a:br>
            <a:endParaRPr dirty="0"/>
          </a:p>
        </p:txBody>
      </p:sp>
    </p:spTree>
    <p:extLst>
      <p:ext uri="{BB962C8B-B14F-4D97-AF65-F5344CB8AC3E}">
        <p14:creationId xmlns:p14="http://schemas.microsoft.com/office/powerpoint/2010/main" val="308377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Grad school basic milestones</a:t>
            </a:r>
            <a:endParaRPr dirty="0"/>
          </a:p>
        </p:txBody>
      </p:sp>
      <p:sp>
        <p:nvSpPr>
          <p:cNvPr id="238" name="Google Shape;238;p32"/>
          <p:cNvSpPr/>
          <p:nvPr/>
        </p:nvSpPr>
        <p:spPr>
          <a:xfrm>
            <a:off x="-9052389" y="-398974"/>
            <a:ext cx="8788643" cy="4325261"/>
          </a:xfrm>
          <a:prstGeom prst="rect">
            <a:avLst/>
          </a:prstGeom>
          <a:noFill/>
          <a:ln>
            <a:noFill/>
          </a:ln>
        </p:spPr>
        <p:txBody>
          <a:bodyPr spcFirstLastPara="1" wrap="square" lIns="68575" tIns="34275" rIns="68575" bIns="34275" anchor="t" anchorCtr="0">
            <a:noAutofit/>
          </a:bodyPr>
          <a:lstStyle/>
          <a:p>
            <a:pPr algn="l" rtl="0" fontAlgn="base">
              <a:spcAft>
                <a:spcPts val="600"/>
              </a:spcAft>
            </a:pPr>
            <a:endParaRPr lang="en-US" sz="2000" b="0" i="0" dirty="0">
              <a:solidFill>
                <a:srgbClr val="000000"/>
              </a:solidFill>
              <a:effectLst/>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24" t="36316" r="7151" b="53656"/>
          <a:stretch/>
        </p:blipFill>
        <p:spPr>
          <a:xfrm>
            <a:off x="30377" y="2035451"/>
            <a:ext cx="9083245" cy="1890836"/>
          </a:xfrm>
          <a:prstGeom prst="rect">
            <a:avLst/>
          </a:prstGeom>
        </p:spPr>
      </p:pic>
      <p:sp>
        <p:nvSpPr>
          <p:cNvPr id="8" name="TextBox 7"/>
          <p:cNvSpPr txBox="1"/>
          <p:nvPr/>
        </p:nvSpPr>
        <p:spPr>
          <a:xfrm>
            <a:off x="530860" y="2777862"/>
            <a:ext cx="1040915"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Coursework</a:t>
            </a:r>
          </a:p>
        </p:txBody>
      </p:sp>
      <p:sp>
        <p:nvSpPr>
          <p:cNvPr id="11" name="TextBox 10"/>
          <p:cNvSpPr txBox="1"/>
          <p:nvPr/>
        </p:nvSpPr>
        <p:spPr>
          <a:xfrm>
            <a:off x="2560034" y="2593196"/>
            <a:ext cx="1040915" cy="646331"/>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Pass Qualifying </a:t>
            </a:r>
          </a:p>
          <a:p>
            <a:pPr algn="ctr"/>
            <a:r>
              <a:rPr lang="en-US" sz="1200" b="1" dirty="0">
                <a:latin typeface="Calibri" panose="020F0502020204030204" pitchFamily="34" charset="0"/>
                <a:cs typeface="Calibri" panose="020F0502020204030204" pitchFamily="34" charset="0"/>
              </a:rPr>
              <a:t>Exam</a:t>
            </a:r>
          </a:p>
        </p:txBody>
      </p:sp>
      <p:sp>
        <p:nvSpPr>
          <p:cNvPr id="12" name="TextBox 11"/>
          <p:cNvSpPr txBox="1"/>
          <p:nvPr/>
        </p:nvSpPr>
        <p:spPr>
          <a:xfrm>
            <a:off x="1487463" y="2500863"/>
            <a:ext cx="1040915" cy="830997"/>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Select Advisor &amp; Advisory Committee </a:t>
            </a:r>
          </a:p>
        </p:txBody>
      </p:sp>
      <p:sp>
        <p:nvSpPr>
          <p:cNvPr id="14" name="TextBox 13"/>
          <p:cNvSpPr txBox="1"/>
          <p:nvPr/>
        </p:nvSpPr>
        <p:spPr>
          <a:xfrm>
            <a:off x="3624186" y="2593196"/>
            <a:ext cx="1040915" cy="830997"/>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Pass Research Proposal </a:t>
            </a:r>
          </a:p>
          <a:p>
            <a:pPr algn="ctr"/>
            <a:r>
              <a:rPr lang="en-US" sz="1200" b="1" dirty="0">
                <a:latin typeface="Calibri" panose="020F0502020204030204" pitchFamily="34" charset="0"/>
                <a:cs typeface="Calibri" panose="020F0502020204030204" pitchFamily="34" charset="0"/>
              </a:rPr>
              <a:t>Exam</a:t>
            </a:r>
          </a:p>
        </p:txBody>
      </p:sp>
      <p:sp>
        <p:nvSpPr>
          <p:cNvPr id="15" name="TextBox 14"/>
          <p:cNvSpPr txBox="1"/>
          <p:nvPr/>
        </p:nvSpPr>
        <p:spPr>
          <a:xfrm>
            <a:off x="4707988" y="2685529"/>
            <a:ext cx="1040915" cy="461665"/>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Apply for Candidacy</a:t>
            </a:r>
          </a:p>
        </p:txBody>
      </p:sp>
      <p:sp>
        <p:nvSpPr>
          <p:cNvPr id="16" name="TextBox 15"/>
          <p:cNvSpPr txBox="1"/>
          <p:nvPr/>
        </p:nvSpPr>
        <p:spPr>
          <a:xfrm>
            <a:off x="5705605" y="2500863"/>
            <a:ext cx="1040915" cy="830997"/>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Conduct Research &amp; Prepare Dissertation</a:t>
            </a:r>
          </a:p>
        </p:txBody>
      </p:sp>
      <p:sp>
        <p:nvSpPr>
          <p:cNvPr id="17" name="TextBox 16"/>
          <p:cNvSpPr txBox="1"/>
          <p:nvPr/>
        </p:nvSpPr>
        <p:spPr>
          <a:xfrm>
            <a:off x="6828482" y="2523946"/>
            <a:ext cx="1040915" cy="784830"/>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Pass Final Oral Exam </a:t>
            </a:r>
            <a:r>
              <a:rPr lang="en-US" sz="1050" b="1" dirty="0">
                <a:latin typeface="Calibri" panose="020F0502020204030204" pitchFamily="34" charset="0"/>
                <a:cs typeface="Calibri" panose="020F0502020204030204" pitchFamily="34" charset="0"/>
              </a:rPr>
              <a:t>(Defend Dissertation)</a:t>
            </a:r>
          </a:p>
        </p:txBody>
      </p:sp>
      <p:sp>
        <p:nvSpPr>
          <p:cNvPr id="18" name="TextBox 17"/>
          <p:cNvSpPr txBox="1"/>
          <p:nvPr/>
        </p:nvSpPr>
        <p:spPr>
          <a:xfrm>
            <a:off x="7873590" y="2500863"/>
            <a:ext cx="1089829" cy="830997"/>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Complete Post-Defense Degree Requirements </a:t>
            </a:r>
            <a:endParaRPr lang="en-US" sz="1050" b="1"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9667" t="39658" r="28728" b="35271"/>
          <a:stretch/>
        </p:blipFill>
        <p:spPr>
          <a:xfrm>
            <a:off x="7093837" y="862990"/>
            <a:ext cx="2050163" cy="1626332"/>
          </a:xfrm>
          <a:prstGeom prst="rect">
            <a:avLst/>
          </a:prstGeom>
        </p:spPr>
      </p:pic>
    </p:spTree>
    <p:extLst>
      <p:ext uri="{BB962C8B-B14F-4D97-AF65-F5344CB8AC3E}">
        <p14:creationId xmlns:p14="http://schemas.microsoft.com/office/powerpoint/2010/main" val="130216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1825" y="14475"/>
            <a:ext cx="7886700" cy="623400"/>
          </a:xfrm>
          <a:prstGeom prst="rect">
            <a:avLst/>
          </a:prstGeom>
          <a:noFill/>
          <a:ln>
            <a:noFill/>
          </a:ln>
        </p:spPr>
        <p:txBody>
          <a:bodyPr spcFirstLastPara="1" wrap="square" lIns="68575" tIns="34275" rIns="68575" bIns="34275" anchor="ctr" anchorCtr="0">
            <a:spAutoFit/>
          </a:bodyPr>
          <a:lstStyle/>
          <a:p>
            <a:pPr marL="0" lvl="0" indent="0" algn="r" rtl="0">
              <a:spcBef>
                <a:spcPts val="0"/>
              </a:spcBef>
              <a:spcAft>
                <a:spcPts val="0"/>
              </a:spcAft>
              <a:buNone/>
            </a:pPr>
            <a:r>
              <a:rPr lang="en-US" dirty="0"/>
              <a:t>When should I go to grad school?</a:t>
            </a:r>
            <a:endParaRPr dirty="0"/>
          </a:p>
        </p:txBody>
      </p:sp>
      <p:sp>
        <p:nvSpPr>
          <p:cNvPr id="238" name="Google Shape;238;p32"/>
          <p:cNvSpPr/>
          <p:nvPr/>
        </p:nvSpPr>
        <p:spPr>
          <a:xfrm>
            <a:off x="273334" y="818239"/>
            <a:ext cx="8788643" cy="4325261"/>
          </a:xfrm>
          <a:prstGeom prst="rect">
            <a:avLst/>
          </a:prstGeom>
          <a:noFill/>
          <a:ln>
            <a:noFill/>
          </a:ln>
        </p:spPr>
        <p:txBody>
          <a:bodyPr spcFirstLastPara="1" wrap="square" lIns="68575" tIns="34275" rIns="68575" bIns="34275" anchor="t" anchorCtr="0">
            <a:noAutofit/>
          </a:bodyPr>
          <a:lstStyle/>
          <a:p>
            <a:pPr algn="l" rtl="0" fontAlgn="base">
              <a:spcAft>
                <a:spcPts val="600"/>
              </a:spcAft>
            </a:pPr>
            <a:r>
              <a:rPr lang="en-US" sz="2000" b="1" i="0" u="none" strike="noStrike" dirty="0">
                <a:solidFill>
                  <a:srgbClr val="303030"/>
                </a:solidFill>
                <a:effectLst/>
                <a:latin typeface="Calibri" panose="020F0502020204030204" pitchFamily="34" charset="0"/>
                <a:cs typeface="Calibri" panose="020F0502020204030204" pitchFamily="34" charset="0"/>
              </a:rPr>
              <a:t>Immediately following your undergraduate degree</a:t>
            </a:r>
            <a:r>
              <a:rPr lang="en-US" sz="2000" b="1" i="0" dirty="0">
                <a:solidFill>
                  <a:srgbClr val="000000"/>
                </a:solidFill>
                <a:effectLst/>
                <a:latin typeface="Calibri" panose="020F0502020204030204" pitchFamily="34" charset="0"/>
                <a:cs typeface="Calibri" panose="020F0502020204030204" pitchFamily="34" charset="0"/>
              </a:rPr>
              <a:t>​</a:t>
            </a:r>
          </a:p>
          <a:p>
            <a:pPr marL="342900" lvl="7" indent="-342900" fontAlgn="base">
              <a:spcAft>
                <a:spcPts val="6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Your professional goal requires an advanced degree to even begin</a:t>
            </a:r>
            <a:r>
              <a:rPr lang="en-US" sz="2000" b="0" i="0" dirty="0">
                <a:solidFill>
                  <a:srgbClr val="000000"/>
                </a:solidFill>
                <a:effectLst/>
                <a:latin typeface="Calibri" panose="020F0502020204030204" pitchFamily="34" charset="0"/>
                <a:cs typeface="Calibri" panose="020F0502020204030204" pitchFamily="34" charset="0"/>
              </a:rPr>
              <a:t>​</a:t>
            </a:r>
          </a:p>
          <a:p>
            <a:pPr marL="342900" lvl="7" indent="-342900" fontAlgn="base">
              <a:spcAft>
                <a:spcPts val="6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You want to keep the momentum going </a:t>
            </a:r>
          </a:p>
          <a:p>
            <a:pPr lvl="7" fontAlgn="base">
              <a:spcAft>
                <a:spcPts val="600"/>
              </a:spcAft>
            </a:pPr>
            <a:endParaRPr lang="en-US" sz="2000" dirty="0">
              <a:solidFill>
                <a:srgbClr val="303030"/>
              </a:solidFill>
              <a:latin typeface="Calibri" panose="020F0502020204030204" pitchFamily="34" charset="0"/>
              <a:cs typeface="Calibri" panose="020F0502020204030204" pitchFamily="34" charset="0"/>
            </a:endParaRPr>
          </a:p>
          <a:p>
            <a:pPr lvl="7" fontAlgn="base">
              <a:spcAft>
                <a:spcPts val="600"/>
              </a:spcAft>
            </a:pPr>
            <a:r>
              <a:rPr lang="en-US" sz="2000" b="1" i="0" u="none" strike="noStrike" dirty="0">
                <a:solidFill>
                  <a:srgbClr val="303030"/>
                </a:solidFill>
                <a:effectLst/>
                <a:latin typeface="Calibri" panose="020F0502020204030204" pitchFamily="34" charset="0"/>
                <a:cs typeface="Calibri" panose="020F0502020204030204" pitchFamily="34" charset="0"/>
              </a:rPr>
              <a:t>After you’ve worked full-time or taken time off</a:t>
            </a:r>
            <a:r>
              <a:rPr lang="en-US" sz="2000" b="1"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You’re burned out after graduating from undergrad</a:t>
            </a:r>
          </a:p>
          <a:p>
            <a:pPr marL="342900" indent="-342900" algn="l" rtl="0" fontAlgn="base">
              <a:spcAft>
                <a:spcPts val="6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Employers may pay for you to go to school</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Your program of interest requires/prefers experience that you don’t currently possess</a:t>
            </a:r>
            <a:r>
              <a:rPr lang="en-US" sz="2000" b="0" i="0" dirty="0">
                <a:solidFill>
                  <a:srgbClr val="000000"/>
                </a:solidFill>
                <a:effectLst/>
                <a:latin typeface="Calibri" panose="020F0502020204030204" pitchFamily="34" charset="0"/>
                <a:cs typeface="Calibri" panose="020F0502020204030204" pitchFamily="34" charset="0"/>
              </a:rPr>
              <a:t>​</a:t>
            </a:r>
          </a:p>
          <a:p>
            <a:pPr marL="342900" indent="-342900" algn="l" rtl="0" fontAlgn="base">
              <a:spcAft>
                <a:spcPts val="600"/>
              </a:spcAft>
              <a:buFont typeface="Arial" panose="020B0604020202020204" pitchFamily="34" charset="0"/>
              <a:buChar char="•"/>
            </a:pPr>
            <a:r>
              <a:rPr lang="en-US" sz="2000" b="0" i="0" u="none" strike="noStrike" dirty="0">
                <a:solidFill>
                  <a:srgbClr val="303030"/>
                </a:solidFill>
                <a:effectLst/>
                <a:latin typeface="Calibri" panose="020F0502020204030204" pitchFamily="34" charset="0"/>
                <a:cs typeface="Calibri" panose="020F0502020204030204" pitchFamily="34" charset="0"/>
              </a:rPr>
              <a:t>Your job is unfulfilling or doesn’t allow for growth at your level</a:t>
            </a:r>
            <a:r>
              <a:rPr lang="en-US" sz="2000" b="0" i="0" dirty="0">
                <a:solidFill>
                  <a:srgbClr val="000000"/>
                </a:solidFill>
                <a:effectLst/>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9794168E-CBC1-4F57-9268-8CDC94A781B8}"/>
              </a:ext>
            </a:extLst>
          </p:cNvPr>
          <p:cNvSpPr txBox="1"/>
          <p:nvPr/>
        </p:nvSpPr>
        <p:spPr>
          <a:xfrm>
            <a:off x="5428637" y="4776351"/>
            <a:ext cx="3569730" cy="261610"/>
          </a:xfrm>
          <a:prstGeom prst="rect">
            <a:avLst/>
          </a:prstGeom>
          <a:noFill/>
        </p:spPr>
        <p:txBody>
          <a:bodyPr wrap="square">
            <a:spAutoFit/>
          </a:bodyPr>
          <a:lstStyle/>
          <a:p>
            <a:pPr algn="r"/>
            <a:r>
              <a:rPr lang="en-US" sz="1050" dirty="0"/>
              <a:t>Source:  Adapted from Dr. Candace Luces</a:t>
            </a:r>
          </a:p>
        </p:txBody>
      </p:sp>
    </p:spTree>
    <p:extLst>
      <p:ext uri="{BB962C8B-B14F-4D97-AF65-F5344CB8AC3E}">
        <p14:creationId xmlns:p14="http://schemas.microsoft.com/office/powerpoint/2010/main" val="220872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64E8CCAA12B44C82E82E08FBE92DD0" ma:contentTypeVersion="14" ma:contentTypeDescription="Create a new document." ma:contentTypeScope="" ma:versionID="8c8e4dfc61d6472f7848f24e70d54e87">
  <xsd:schema xmlns:xsd="http://www.w3.org/2001/XMLSchema" xmlns:xs="http://www.w3.org/2001/XMLSchema" xmlns:p="http://schemas.microsoft.com/office/2006/metadata/properties" xmlns:ns3="874a08d9-48bf-4f87-9f16-1471791c1d23" xmlns:ns4="9bce7bbd-68fd-4fc0-969f-00cbfb2014a2" targetNamespace="http://schemas.microsoft.com/office/2006/metadata/properties" ma:root="true" ma:fieldsID="6b243066ab4fde0086d41fc39eaf5517" ns3:_="" ns4:_="">
    <xsd:import namespace="874a08d9-48bf-4f87-9f16-1471791c1d23"/>
    <xsd:import namespace="9bce7bbd-68fd-4fc0-969f-00cbfb2014a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a08d9-48bf-4f87-9f16-1471791c1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ce7bbd-68fd-4fc0-969f-00cbfb2014a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1C8454-0C1E-4F46-9266-D1E0527AB8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4a08d9-48bf-4f87-9f16-1471791c1d23"/>
    <ds:schemaRef ds:uri="9bce7bbd-68fd-4fc0-969f-00cbfb2014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1ECBF-9024-42CE-B44F-52C5E20AC6B2}">
  <ds:schemaRefs>
    <ds:schemaRef ds:uri="http://schemas.microsoft.com/sharepoint/v3/contenttype/forms"/>
  </ds:schemaRefs>
</ds:datastoreItem>
</file>

<file path=customXml/itemProps3.xml><?xml version="1.0" encoding="utf-8"?>
<ds:datastoreItem xmlns:ds="http://schemas.openxmlformats.org/officeDocument/2006/customXml" ds:itemID="{67930E9A-F627-4038-A390-ABEEC610B1CF}">
  <ds:schemaRefs>
    <ds:schemaRef ds:uri="http://schemas.microsoft.com/office/2006/metadata/properties"/>
    <ds:schemaRef ds:uri="http://www.w3.org/XML/1998/namespace"/>
    <ds:schemaRef ds:uri="http://purl.org/dc/terms/"/>
    <ds:schemaRef ds:uri="http://purl.org/dc/elements/1.1/"/>
    <ds:schemaRef ds:uri="9bce7bbd-68fd-4fc0-969f-00cbfb2014a2"/>
    <ds:schemaRef ds:uri="http://purl.org/dc/dcmitype/"/>
    <ds:schemaRef ds:uri="http://schemas.microsoft.com/office/2006/documentManagement/types"/>
    <ds:schemaRef ds:uri="874a08d9-48bf-4f87-9f16-1471791c1d23"/>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3587</TotalTime>
  <Words>5688</Words>
  <Application>Microsoft Macintosh PowerPoint</Application>
  <PresentationFormat>On-screen Show (16:9)</PresentationFormat>
  <Paragraphs>737</Paragraphs>
  <Slides>46</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Times New Roman</vt:lpstr>
      <vt:lpstr>Times</vt:lpstr>
      <vt:lpstr>Calibri</vt:lpstr>
      <vt:lpstr>Bebas Neue</vt:lpstr>
      <vt:lpstr>Economica</vt:lpstr>
      <vt:lpstr>Wingdings 2</vt:lpstr>
      <vt:lpstr>Wingdings</vt:lpstr>
      <vt:lpstr>Segoe UI</vt:lpstr>
      <vt:lpstr>Arial</vt:lpstr>
      <vt:lpstr>Roboto Condensed</vt:lpstr>
      <vt:lpstr>1_Office Theme</vt:lpstr>
      <vt:lpstr> </vt:lpstr>
      <vt:lpstr>Why graduate school? </vt:lpstr>
      <vt:lpstr>Why graduate school?</vt:lpstr>
      <vt:lpstr>General Stem grad school info</vt:lpstr>
      <vt:lpstr>Undergraduate vs. graduate school</vt:lpstr>
      <vt:lpstr>worth the investment</vt:lpstr>
      <vt:lpstr>Feelings &amp; fears? </vt:lpstr>
      <vt:lpstr>Grad school basic milestones</vt:lpstr>
      <vt:lpstr>When should I go to grad school?</vt:lpstr>
      <vt:lpstr>Grad school Admissions</vt:lpstr>
      <vt:lpstr>WHAT SCHOOLS LOOK AT ON A TRANSCRIPT</vt:lpstr>
      <vt:lpstr>Graduate record examinations  - GRE </vt:lpstr>
      <vt:lpstr>Grad school portfolio </vt:lpstr>
      <vt:lpstr>Primary Portfolio contents</vt:lpstr>
      <vt:lpstr>Choosing a grad school: Research</vt:lpstr>
      <vt:lpstr>Choosing a grad school: considerations</vt:lpstr>
      <vt:lpstr>Reach out to prospective programs &amp; faculty</vt:lpstr>
      <vt:lpstr>Portfolio: school list</vt:lpstr>
      <vt:lpstr>Your hit list </vt:lpstr>
      <vt:lpstr>Recommenders</vt:lpstr>
      <vt:lpstr>Recommenders, cont’d.</vt:lpstr>
      <vt:lpstr>personal statements/Statement of purpose</vt:lpstr>
      <vt:lpstr>Statements: General ground rules </vt:lpstr>
      <vt:lpstr>Personal statements: Overall message</vt:lpstr>
      <vt:lpstr>personal statements/Statement of purpose</vt:lpstr>
      <vt:lpstr>Research synopsis  </vt:lpstr>
      <vt:lpstr>Resume &amp; curriculum vita (CV)</vt:lpstr>
      <vt:lpstr>Grad school Funding: A General overview </vt:lpstr>
      <vt:lpstr>Types of grad school funding</vt:lpstr>
      <vt:lpstr>Types of grad school funding, cont’d.</vt:lpstr>
      <vt:lpstr>Grad school funding</vt:lpstr>
      <vt:lpstr>Where’s the money?</vt:lpstr>
      <vt:lpstr>eligibility</vt:lpstr>
      <vt:lpstr>match</vt:lpstr>
      <vt:lpstr>time</vt:lpstr>
      <vt:lpstr>Select fellowships</vt:lpstr>
      <vt:lpstr>Select fellowships</vt:lpstr>
      <vt:lpstr>Select fellowships</vt:lpstr>
      <vt:lpstr>Select fellowships</vt:lpstr>
      <vt:lpstr>Select fellowships</vt:lpstr>
      <vt:lpstr>lagniappe </vt:lpstr>
      <vt:lpstr>Interview tips</vt:lpstr>
      <vt:lpstr>Interview tips: Get in the know</vt:lpstr>
      <vt:lpstr>The fine print</vt:lpstr>
      <vt:lpstr>Standing out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 Crawford</dc:creator>
  <cp:lastModifiedBy>Rob Markle</cp:lastModifiedBy>
  <cp:revision>74</cp:revision>
  <dcterms:modified xsi:type="dcterms:W3CDTF">2021-10-04T03:09:21Z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0x0101007764E8CCAA12B44C82E82E08FBE92DD0</vt:lpwstr>
  </property>
</Properties>
</file>